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handoutMasterIdLst>
    <p:handoutMasterId r:id="rId124"/>
  </p:handoutMasterIdLst>
  <p:sldIdLst>
    <p:sldId id="393" r:id="rId2"/>
    <p:sldId id="649" r:id="rId3"/>
    <p:sldId id="664" r:id="rId4"/>
    <p:sldId id="571" r:id="rId5"/>
    <p:sldId id="564" r:id="rId6"/>
    <p:sldId id="457" r:id="rId7"/>
    <p:sldId id="618" r:id="rId8"/>
    <p:sldId id="286" r:id="rId9"/>
    <p:sldId id="669" r:id="rId10"/>
    <p:sldId id="670" r:id="rId11"/>
    <p:sldId id="671" r:id="rId12"/>
    <p:sldId id="572" r:id="rId13"/>
    <p:sldId id="316" r:id="rId14"/>
    <p:sldId id="462" r:id="rId15"/>
    <p:sldId id="663" r:id="rId16"/>
    <p:sldId id="679" r:id="rId17"/>
    <p:sldId id="680" r:id="rId18"/>
    <p:sldId id="320" r:id="rId19"/>
    <p:sldId id="321" r:id="rId20"/>
    <p:sldId id="322" r:id="rId21"/>
    <p:sldId id="574" r:id="rId22"/>
    <p:sldId id="652" r:id="rId23"/>
    <p:sldId id="323" r:id="rId24"/>
    <p:sldId id="456" r:id="rId25"/>
    <p:sldId id="458" r:id="rId26"/>
    <p:sldId id="575" r:id="rId27"/>
    <p:sldId id="326" r:id="rId28"/>
    <p:sldId id="535" r:id="rId29"/>
    <p:sldId id="619" r:id="rId30"/>
    <p:sldId id="289" r:id="rId31"/>
    <p:sldId id="622" r:id="rId32"/>
    <p:sldId id="661" r:id="rId33"/>
    <p:sldId id="620" r:id="rId34"/>
    <p:sldId id="418" r:id="rId35"/>
    <p:sldId id="303" r:id="rId36"/>
    <p:sldId id="667" r:id="rId37"/>
    <p:sldId id="668" r:id="rId38"/>
    <p:sldId id="580" r:id="rId39"/>
    <p:sldId id="348" r:id="rId40"/>
    <p:sldId id="519" r:id="rId41"/>
    <p:sldId id="536" r:id="rId42"/>
    <p:sldId id="432" r:id="rId43"/>
    <p:sldId id="516" r:id="rId44"/>
    <p:sldId id="517" r:id="rId45"/>
    <p:sldId id="597" r:id="rId46"/>
    <p:sldId id="601" r:id="rId47"/>
    <p:sldId id="473" r:id="rId48"/>
    <p:sldId id="623" r:id="rId49"/>
    <p:sldId id="627" r:id="rId50"/>
    <p:sldId id="625" r:id="rId51"/>
    <p:sldId id="628" r:id="rId52"/>
    <p:sldId id="629" r:id="rId53"/>
    <p:sldId id="630" r:id="rId54"/>
    <p:sldId id="634" r:id="rId55"/>
    <p:sldId id="631" r:id="rId56"/>
    <p:sldId id="633" r:id="rId57"/>
    <p:sldId id="636" r:id="rId58"/>
    <p:sldId id="391" r:id="rId59"/>
    <p:sldId id="655" r:id="rId60"/>
    <p:sldId id="656" r:id="rId61"/>
    <p:sldId id="657" r:id="rId62"/>
    <p:sldId id="496" r:id="rId63"/>
    <p:sldId id="497" r:id="rId64"/>
    <p:sldId id="534" r:id="rId65"/>
    <p:sldId id="646" r:id="rId66"/>
    <p:sldId id="501" r:id="rId67"/>
    <p:sldId id="658" r:id="rId68"/>
    <p:sldId id="687" r:id="rId69"/>
    <p:sldId id="640" r:id="rId70"/>
    <p:sldId id="641" r:id="rId71"/>
    <p:sldId id="642" r:id="rId72"/>
    <p:sldId id="683" r:id="rId73"/>
    <p:sldId id="684" r:id="rId74"/>
    <p:sldId id="685" r:id="rId75"/>
    <p:sldId id="401" r:id="rId76"/>
    <p:sldId id="405" r:id="rId77"/>
    <p:sldId id="648" r:id="rId78"/>
    <p:sldId id="639" r:id="rId79"/>
    <p:sldId id="645" r:id="rId80"/>
    <p:sldId id="508" r:id="rId81"/>
    <p:sldId id="499" r:id="rId82"/>
    <p:sldId id="607" r:id="rId83"/>
    <p:sldId id="511" r:id="rId84"/>
    <p:sldId id="512" r:id="rId85"/>
    <p:sldId id="515" r:id="rId86"/>
    <p:sldId id="556" r:id="rId87"/>
    <p:sldId id="614" r:id="rId88"/>
    <p:sldId id="688" r:id="rId89"/>
    <p:sldId id="689" r:id="rId90"/>
    <p:sldId id="673" r:id="rId91"/>
    <p:sldId id="674" r:id="rId92"/>
    <p:sldId id="675" r:id="rId93"/>
    <p:sldId id="676" r:id="rId94"/>
    <p:sldId id="677" r:id="rId95"/>
    <p:sldId id="678" r:id="rId96"/>
    <p:sldId id="662" r:id="rId97"/>
    <p:sldId id="438" r:id="rId98"/>
    <p:sldId id="439" r:id="rId99"/>
    <p:sldId id="659" r:id="rId100"/>
    <p:sldId id="650" r:id="rId101"/>
    <p:sldId id="533" r:id="rId102"/>
    <p:sldId id="441" r:id="rId103"/>
    <p:sldId id="609" r:id="rId104"/>
    <p:sldId id="336" r:id="rId105"/>
    <p:sldId id="437" r:id="rId106"/>
    <p:sldId id="366" r:id="rId107"/>
    <p:sldId id="367" r:id="rId108"/>
    <p:sldId id="369" r:id="rId109"/>
    <p:sldId id="482" r:id="rId110"/>
    <p:sldId id="483" r:id="rId111"/>
    <p:sldId id="570" r:id="rId112"/>
    <p:sldId id="654" r:id="rId113"/>
    <p:sldId id="505" r:id="rId114"/>
    <p:sldId id="506" r:id="rId115"/>
    <p:sldId id="477" r:id="rId116"/>
    <p:sldId id="479" r:id="rId117"/>
    <p:sldId id="480" r:id="rId118"/>
    <p:sldId id="610" r:id="rId119"/>
    <p:sldId id="647" r:id="rId120"/>
    <p:sldId id="681" r:id="rId121"/>
    <p:sldId id="682" r:id="rId1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napToObjects="1">
      <p:cViewPr varScale="1">
        <p:scale>
          <a:sx n="135" d="100"/>
          <a:sy n="135" d="100"/>
        </p:scale>
        <p:origin x="126" y="270"/>
      </p:cViewPr>
      <p:guideLst/>
    </p:cSldViewPr>
  </p:slideViewPr>
  <p:outlineViewPr>
    <p:cViewPr>
      <p:scale>
        <a:sx n="33" d="100"/>
        <a:sy n="33" d="100"/>
      </p:scale>
      <p:origin x="0" y="-48576"/>
    </p:cViewPr>
  </p:outlineViewPr>
  <p:notesTextViewPr>
    <p:cViewPr>
      <p:scale>
        <a:sx n="3" d="2"/>
        <a:sy n="3" d="2"/>
      </p:scale>
      <p:origin x="0" y="0"/>
    </p:cViewPr>
  </p:notesTextViewPr>
  <p:sorterViewPr>
    <p:cViewPr>
      <p:scale>
        <a:sx n="100" d="100"/>
        <a:sy n="100" d="100"/>
      </p:scale>
      <p:origin x="0" y="-189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Other</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761999" y="0"/>
          <a:ext cx="3048000" cy="304800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051559" y="289560"/>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REST</a:t>
          </a:r>
          <a:endParaRPr lang="en-CA" sz="1300" b="1" kern="1200" dirty="0">
            <a:solidFill>
              <a:schemeClr val="tx1"/>
            </a:solidFill>
          </a:endParaRPr>
        </a:p>
      </dsp:txBody>
      <dsp:txXfrm>
        <a:off x="1109588" y="347589"/>
        <a:ext cx="1072662" cy="1072662"/>
      </dsp:txXfrm>
    </dsp:sp>
    <dsp:sp modelId="{AA9D5778-9E54-41DB-BF3A-44486A11C644}">
      <dsp:nvSpPr>
        <dsp:cNvPr id="0" name=""/>
        <dsp:cNvSpPr/>
      </dsp:nvSpPr>
      <dsp:spPr>
        <a:xfrm>
          <a:off x="2331720" y="289560"/>
          <a:ext cx="1188720" cy="11887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Documents</a:t>
          </a:r>
          <a:endParaRPr lang="en-CA" sz="1300" b="1" kern="1200" dirty="0">
            <a:solidFill>
              <a:schemeClr val="tx1"/>
            </a:solidFill>
          </a:endParaRPr>
        </a:p>
      </dsp:txBody>
      <dsp:txXfrm>
        <a:off x="2389749" y="347589"/>
        <a:ext cx="1072662" cy="1072662"/>
      </dsp:txXfrm>
    </dsp:sp>
    <dsp:sp modelId="{B6C28692-8BAE-4E06-A3BE-9AAFCCA84D47}">
      <dsp:nvSpPr>
        <dsp:cNvPr id="0" name=""/>
        <dsp:cNvSpPr/>
      </dsp:nvSpPr>
      <dsp:spPr>
        <a:xfrm>
          <a:off x="1051559" y="1569720"/>
          <a:ext cx="1188720" cy="118872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Messages</a:t>
          </a:r>
          <a:endParaRPr lang="en-CA" sz="1300" b="1" kern="1200" dirty="0">
            <a:solidFill>
              <a:schemeClr val="tx1"/>
            </a:solidFill>
          </a:endParaRPr>
        </a:p>
      </dsp:txBody>
      <dsp:txXfrm>
        <a:off x="1109588" y="1627749"/>
        <a:ext cx="1072662" cy="1072662"/>
      </dsp:txXfrm>
    </dsp:sp>
    <dsp:sp modelId="{C9DED484-765B-4B50-9650-386C82457535}">
      <dsp:nvSpPr>
        <dsp:cNvPr id="0" name=""/>
        <dsp:cNvSpPr/>
      </dsp:nvSpPr>
      <dsp:spPr>
        <a:xfrm>
          <a:off x="2331720" y="1569720"/>
          <a:ext cx="1188720" cy="118872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Other</a:t>
          </a:r>
          <a:endParaRPr lang="en-CA" sz="1300" b="1" kern="1200" dirty="0">
            <a:solidFill>
              <a:schemeClr val="tx1"/>
            </a:solidFill>
          </a:endParaRPr>
        </a:p>
      </dsp:txBody>
      <dsp:txXfrm>
        <a:off x="2389749" y="1627749"/>
        <a:ext cx="1072662" cy="107266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10/1/2019</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10/1/2019</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44</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45</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59</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60</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61</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66</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70</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79</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103</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110</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113</a:t>
            </a:fld>
            <a:endParaRPr lang="en-CA"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118</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r>
              <a:rPr lang="en-CA" altLang="en-US" dirty="0"/>
              <a:t>2019-10-01</a:t>
            </a:r>
            <a:endParaRPr lang="en-US" altLang="en-US" dirty="0"/>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10/1/2019</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2.jpeg"/><Relationship Id="rId4" Type="http://schemas.openxmlformats.org/officeDocument/2006/relationships/hyperlink" Target="http://wiki.hl7.org/index.php?title=FHIR_email_list_subscription_instructions"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2400" dirty="0">
                <a:ea typeface="ＭＳ Ｐゴシック" pitchFamily="34" charset="-128"/>
              </a:rPr>
              <a:t>October 1, 2019</a:t>
            </a:r>
          </a:p>
          <a:p>
            <a:r>
              <a:rPr lang="en-US" sz="2400" dirty="0">
                <a:ea typeface="ＭＳ Ｐゴシック" pitchFamily="34" charset="-128"/>
              </a:rPr>
              <a:t>Lloyd McKenzie</a:t>
            </a:r>
          </a:p>
        </p:txBody>
      </p:sp>
      <p:sp>
        <p:nvSpPr>
          <p:cNvPr id="4" name="Text Placeholder 3">
            <a:extLst>
              <a:ext uri="{FF2B5EF4-FFF2-40B4-BE49-F238E27FC236}">
                <a16:creationId xmlns:a16="http://schemas.microsoft.com/office/drawing/2014/main" id="{F1438005-B271-470F-85C6-E24D04DB6AB7}"/>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type="body" sz="quarter" idx="13"/>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11"/>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11"/>
          </p:nvPr>
        </p:nvSpPr>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795123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type="body" sz="quarter" idx="13"/>
          </p:nvPr>
        </p:nvSpPr>
        <p:spPr/>
        <p:txBody>
          <a:bodyPr/>
          <a:lstStyle/>
          <a:p>
            <a:r>
              <a:rPr lang="en-AU" sz="2100" dirty="0"/>
              <a:t>Open invitation to any interested party to come and write software that exchanges FHIR resources</a:t>
            </a:r>
          </a:p>
          <a:p>
            <a:r>
              <a:rPr lang="en-AU" sz="2100" dirty="0"/>
              <a:t>Always hold one before HL7 meetings (last week) + Others by invitation</a:t>
            </a:r>
          </a:p>
          <a:p>
            <a:r>
              <a:rPr lang="en-AU" sz="2100" dirty="0"/>
              <a:t>Mix of skills</a:t>
            </a:r>
          </a:p>
          <a:p>
            <a:pPr lvl="1"/>
            <a:r>
              <a:rPr lang="en-AU" sz="1800" dirty="0"/>
              <a:t>Newbies (“where is the spec?”)</a:t>
            </a:r>
          </a:p>
          <a:p>
            <a:pPr lvl="1"/>
            <a:r>
              <a:rPr lang="en-AU" sz="1800" dirty="0"/>
              <a:t>Old hands who’ve been to every connectathon</a:t>
            </a:r>
          </a:p>
          <a:p>
            <a:pPr lvl="1"/>
            <a:r>
              <a:rPr lang="en-AU" sz="1800" dirty="0"/>
              <a:t>Experiment with new features</a:t>
            </a:r>
          </a:p>
          <a:p>
            <a:r>
              <a:rPr lang="en-AU" sz="21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102</a:t>
            </a:fld>
            <a:endParaRPr lang="en-CA" sz="750" dirty="0"/>
          </a:p>
        </p:txBody>
      </p:sp>
    </p:spTree>
    <p:extLst>
      <p:ext uri="{BB962C8B-B14F-4D97-AF65-F5344CB8AC3E}">
        <p14:creationId xmlns:p14="http://schemas.microsoft.com/office/powerpoint/2010/main" val="4202921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0" y="3436938"/>
            <a:ext cx="1290638" cy="1290637"/>
          </a:xfrm>
        </p:spPr>
      </p:pic>
      <p:pic>
        <p:nvPicPr>
          <p:cNvPr id="9" name="Snagit_PPT4B35" descr="PPT4B35.png"/>
          <p:cNvPicPr>
            <a:picLocks noChangeAspect="1"/>
          </p:cNvPicPr>
          <p:nvPr/>
        </p:nvPicPr>
        <p:blipFill>
          <a:blip r:embed="rId4" cstate="print"/>
          <a:stretch>
            <a:fillRect/>
          </a:stretch>
        </p:blipFill>
        <p:spPr>
          <a:xfrm>
            <a:off x="2843809" y="1217872"/>
            <a:ext cx="2772308" cy="756084"/>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5989796" y="1680762"/>
            <a:ext cx="2553612" cy="2553613"/>
          </a:xfrm>
          <a:prstGeom prst="rect">
            <a:avLst/>
          </a:prstGeom>
          <a:noFill/>
        </p:spPr>
      </p:pic>
      <p:sp>
        <p:nvSpPr>
          <p:cNvPr id="8" name="TextBox 7"/>
          <p:cNvSpPr txBox="1"/>
          <p:nvPr/>
        </p:nvSpPr>
        <p:spPr>
          <a:xfrm>
            <a:off x="6437706" y="4353948"/>
            <a:ext cx="2040831" cy="646331"/>
          </a:xfrm>
          <a:prstGeom prst="rect">
            <a:avLst/>
          </a:prstGeom>
          <a:noFill/>
        </p:spPr>
        <p:txBody>
          <a:bodyPr wrap="square" rtlCol="0">
            <a:spAutoFit/>
          </a:bodyPr>
          <a:lstStyle/>
          <a:p>
            <a:r>
              <a:rPr lang="en-US" dirty="0"/>
              <a:t>chat.fhir.org (“Zulip”)</a:t>
            </a:r>
          </a:p>
        </p:txBody>
      </p:sp>
      <p:sp>
        <p:nvSpPr>
          <p:cNvPr id="10" name="TextBox 9"/>
          <p:cNvSpPr txBox="1"/>
          <p:nvPr/>
        </p:nvSpPr>
        <p:spPr>
          <a:xfrm>
            <a:off x="1470150" y="3840508"/>
            <a:ext cx="3737954"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1669774" y="1988603"/>
            <a:ext cx="4432306"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1669774" y="2845843"/>
            <a:ext cx="2865387"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750576" y="2363088"/>
            <a:ext cx="3784585" cy="5335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103</a:t>
            </a:fld>
            <a:endParaRPr lang="en-CA" sz="750" dirty="0"/>
          </a:p>
        </p:txBody>
      </p:sp>
    </p:spTree>
    <p:extLst>
      <p:ext uri="{BB962C8B-B14F-4D97-AF65-F5344CB8AC3E}">
        <p14:creationId xmlns:p14="http://schemas.microsoft.com/office/powerpoint/2010/main" val="33744684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type="body" sz="quarter" idx="13"/>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type="body" sz="quarter" idx="13"/>
          </p:nvPr>
        </p:nvSpPr>
        <p:spPr/>
        <p:txBody>
          <a:bodyPr/>
          <a:lstStyle/>
          <a:p>
            <a:r>
              <a:rPr lang="en-AU" sz="2100" dirty="0"/>
              <a:t>Standalone FHIR Server</a:t>
            </a:r>
          </a:p>
          <a:p>
            <a:r>
              <a:rPr lang="en-AU" sz="2100" dirty="0"/>
              <a:t>A FHIR Server in front of an existing application (e.g. SQL)</a:t>
            </a:r>
          </a:p>
          <a:p>
            <a:r>
              <a:rPr lang="en-AU" sz="2100" dirty="0"/>
              <a:t>An interface engine that ‘speaks’ FHIR</a:t>
            </a:r>
          </a:p>
          <a:p>
            <a:r>
              <a:rPr lang="en-AU" sz="2100" dirty="0"/>
              <a:t>A tablet/mobile phone application</a:t>
            </a:r>
          </a:p>
          <a:p>
            <a:r>
              <a:rPr lang="en-AU" sz="2100" dirty="0"/>
              <a:t>Web portal uses FHIR to access other systems</a:t>
            </a:r>
          </a:p>
          <a:p>
            <a:r>
              <a:rPr lang="en-AU" sz="2100" dirty="0"/>
              <a:t>A healthcare application that access information from multiple systems as well as it’s own server</a:t>
            </a:r>
          </a:p>
          <a:p>
            <a:r>
              <a:rPr lang="en-AU" sz="21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105</a:t>
            </a:fld>
            <a:endParaRPr lang="en-CA" sz="750" dirty="0"/>
          </a:p>
        </p:txBody>
      </p:sp>
    </p:spTree>
    <p:extLst>
      <p:ext uri="{BB962C8B-B14F-4D97-AF65-F5344CB8AC3E}">
        <p14:creationId xmlns:p14="http://schemas.microsoft.com/office/powerpoint/2010/main" val="70539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type="body" sz="quarter" idx="13"/>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11"/>
          </p:nvPr>
        </p:nvSpPr>
        <p:spPr/>
        <p:txBody>
          <a:body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type="body" sz="quarter" idx="13"/>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11"/>
          </p:nvPr>
        </p:nvSpPr>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type="body" sz="quarter" idx="13"/>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Tree>
    <p:extLst>
      <p:ext uri="{BB962C8B-B14F-4D97-AF65-F5344CB8AC3E}">
        <p14:creationId xmlns:p14="http://schemas.microsoft.com/office/powerpoint/2010/main" val="110650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type="body" sz="quarter" idx="13"/>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type="body" sz="quarter" idx="13"/>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type="body" sz="quarter" idx="13"/>
          </p:nvPr>
        </p:nvSpPr>
        <p:spPr/>
        <p:txBody>
          <a:bodyPr>
            <a:noAutofit/>
          </a:bodyPr>
          <a:lstStyle/>
          <a:p>
            <a:r>
              <a:rPr lang="en-US" sz="2100" dirty="0"/>
              <a:t>Predefined Resources &amp; API</a:t>
            </a:r>
          </a:p>
          <a:p>
            <a:pPr lvl="1"/>
            <a:r>
              <a:rPr lang="en-US" sz="1800" dirty="0"/>
              <a:t>Analysis already done, and can be safely extended</a:t>
            </a:r>
          </a:p>
          <a:p>
            <a:r>
              <a:rPr lang="en-US" sz="2100" dirty="0"/>
              <a:t>All paradigms, All Architectures, All Clients</a:t>
            </a:r>
          </a:p>
          <a:p>
            <a:pPr lvl="1"/>
            <a:r>
              <a:rPr lang="en-US" sz="1800" dirty="0"/>
              <a:t>Thick client, browser, mobile, devices</a:t>
            </a:r>
          </a:p>
          <a:p>
            <a:r>
              <a:rPr lang="en-US" sz="2100" dirty="0"/>
              <a:t>Implementer friendly</a:t>
            </a:r>
          </a:p>
          <a:p>
            <a:pPr lvl="1"/>
            <a:r>
              <a:rPr lang="en-US" sz="1800" dirty="0"/>
              <a:t>Simple to understand and access with examples</a:t>
            </a:r>
          </a:p>
          <a:p>
            <a:pPr lvl="1"/>
            <a:r>
              <a:rPr lang="en-US" sz="1800" dirty="0"/>
              <a:t>Familiar tooling &amp; familiar technologies – XML/JSON, HTTP, SSL, OAuth</a:t>
            </a:r>
          </a:p>
          <a:p>
            <a:pPr lvl="1"/>
            <a:r>
              <a:rPr lang="en-US" sz="1800" dirty="0"/>
              <a:t>Libraries available – HAPI, Furore, reference implementation</a:t>
            </a:r>
          </a:p>
          <a:p>
            <a:endParaRPr lang="en-US" sz="2100" dirty="0"/>
          </a:p>
          <a:p>
            <a:endParaRPr lang="en-US" sz="105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11"/>
          </p:nvPr>
        </p:nvSpPr>
        <p:spPr/>
        <p:txBody>
          <a:bodyPr/>
          <a:lstStyle/>
          <a:p>
            <a:fld id="{5CC3E5C4-3E2B-40F1-9F2B-C46CEB0C88DF}" type="slidenum">
              <a:rPr lang="en-CA" smtClean="0"/>
              <a:pPr/>
              <a:t>111</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type="body" sz="quarter" idx="13"/>
          </p:nvPr>
        </p:nvSpPr>
        <p:spPr/>
        <p:txBody>
          <a:bodyPr>
            <a:noAutofit/>
          </a:bodyPr>
          <a:lstStyle/>
          <a:p>
            <a:r>
              <a:rPr lang="en-US" sz="2100" dirty="0"/>
              <a:t>Mobile friendly</a:t>
            </a:r>
          </a:p>
          <a:p>
            <a:pPr lvl="1"/>
            <a:r>
              <a:rPr lang="en-US" sz="1800" dirty="0"/>
              <a:t>Concise, REST API &amp; JSON</a:t>
            </a:r>
          </a:p>
          <a:p>
            <a:r>
              <a:rPr lang="en-US" sz="2100" dirty="0"/>
              <a:t>Don’t need to understand Health Care domain to implement</a:t>
            </a:r>
          </a:p>
          <a:p>
            <a:pPr lvl="1"/>
            <a:r>
              <a:rPr lang="en-US" sz="1800" dirty="0"/>
              <a:t>Developers or Analysts</a:t>
            </a:r>
          </a:p>
          <a:p>
            <a:r>
              <a:rPr lang="en-US" sz="2100" dirty="0"/>
              <a:t>Already in use Internationally</a:t>
            </a:r>
          </a:p>
          <a:p>
            <a:pPr lvl="1"/>
            <a:r>
              <a:rPr lang="en-US" sz="1800" dirty="0"/>
              <a:t>1000 Organizations, 25 Countries, all Continents (except Antarctica)</a:t>
            </a:r>
          </a:p>
          <a:p>
            <a:pPr lvl="1"/>
            <a:r>
              <a:rPr lang="en-US" sz="1800" dirty="0"/>
              <a:t>Involvement from Providers, Vendors, Payers, Governments</a:t>
            </a:r>
          </a:p>
          <a:p>
            <a:r>
              <a:rPr lang="en-US" sz="2100" dirty="0"/>
              <a:t>Large community for support</a:t>
            </a:r>
          </a:p>
          <a:p>
            <a:endParaRPr lang="en-US" sz="1050" dirty="0"/>
          </a:p>
          <a:p>
            <a:endParaRPr lang="en-US" sz="9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11"/>
          </p:nvPr>
        </p:nvSpPr>
        <p:spPr/>
        <p:txBody>
          <a:bodyPr/>
          <a:lstStyle/>
          <a:p>
            <a:fld id="{5CC3E5C4-3E2B-40F1-9F2B-C46CEB0C88DF}" type="slidenum">
              <a:rPr lang="en-CA" smtClean="0"/>
              <a:pPr/>
              <a:t>112</a:t>
            </a:fld>
            <a:endParaRPr lang="en-CA" dirty="0"/>
          </a:p>
        </p:txBody>
      </p:sp>
      <p:sp>
        <p:nvSpPr>
          <p:cNvPr id="4" name="TextBox 3"/>
          <p:cNvSpPr txBox="1"/>
          <p:nvPr/>
        </p:nvSpPr>
        <p:spPr>
          <a:xfrm>
            <a:off x="761877" y="4315945"/>
            <a:ext cx="7761612" cy="415498"/>
          </a:xfrm>
          <a:prstGeom prst="rect">
            <a:avLst/>
          </a:prstGeom>
          <a:noFill/>
        </p:spPr>
        <p:txBody>
          <a:bodyPr wrap="none" rtlCol="0">
            <a:spAutoFit/>
          </a:bodyPr>
          <a:lstStyle/>
          <a:p>
            <a:r>
              <a:rPr lang="en-US" sz="2100" i="1" dirty="0"/>
              <a:t>Results in faster, cheaper deployments that are more re-usable </a:t>
            </a:r>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type="body" sz="quarter" idx="13"/>
          </p:nvPr>
        </p:nvSpPr>
        <p:spPr/>
        <p:txBody>
          <a:bodyPr>
            <a:normAutofit/>
          </a:bodyPr>
          <a:lstStyle/>
          <a:p>
            <a:r>
              <a:rPr lang="en-AU" sz="21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1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11"/>
          </p:nvPr>
        </p:nvSpPr>
        <p:spPr/>
        <p:txBody>
          <a:bodyPr/>
          <a:lstStyle/>
          <a:p>
            <a:fld id="{5CC3E5C4-3E2B-40F1-9F2B-C46CEB0C88DF}" type="slidenum">
              <a:rPr lang="en-CA" smtClean="0"/>
              <a:pPr/>
              <a:t>113</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type="body" sz="quarter" idx="13"/>
          </p:nvPr>
        </p:nvSpPr>
        <p:spPr/>
        <p:txBody>
          <a:bodyPr/>
          <a:lstStyle/>
          <a:p>
            <a:r>
              <a:rPr lang="en-AU" sz="1800" dirty="0"/>
              <a:t>Impact of FHIR on the market</a:t>
            </a:r>
          </a:p>
          <a:p>
            <a:pPr lvl="1"/>
            <a:r>
              <a:rPr lang="en-AU" sz="1500" dirty="0"/>
              <a:t>Drive interoperability prices down</a:t>
            </a:r>
          </a:p>
          <a:p>
            <a:pPr lvl="1"/>
            <a:r>
              <a:rPr lang="en-AU" sz="1500" dirty="0"/>
              <a:t>Higher Expectations</a:t>
            </a:r>
          </a:p>
          <a:p>
            <a:pPr lvl="1"/>
            <a:r>
              <a:rPr lang="en-AU" sz="1500" dirty="0"/>
              <a:t>Sense of a community</a:t>
            </a:r>
          </a:p>
          <a:p>
            <a:pPr lvl="1"/>
            <a:r>
              <a:rPr lang="en-AU" sz="1500" dirty="0"/>
              <a:t>Enormous interest from vendors and legislators</a:t>
            </a:r>
          </a:p>
          <a:p>
            <a:r>
              <a:rPr lang="en-AU" sz="1800" dirty="0"/>
              <a:t>Overall Market focus</a:t>
            </a:r>
          </a:p>
          <a:p>
            <a:pPr lvl="1"/>
            <a:r>
              <a:rPr lang="en-AU" sz="1500" dirty="0"/>
              <a:t>Web based PHR</a:t>
            </a:r>
          </a:p>
          <a:p>
            <a:pPr lvl="1"/>
            <a:r>
              <a:rPr lang="en-AU" sz="1500" dirty="0"/>
              <a:t>Mobile</a:t>
            </a:r>
          </a:p>
          <a:p>
            <a:pPr lvl="1"/>
            <a:r>
              <a:rPr lang="en-AU" sz="1500" dirty="0"/>
              <a:t>Device Data management</a:t>
            </a:r>
          </a:p>
          <a:p>
            <a:pPr lvl="1"/>
            <a:r>
              <a:rPr lang="en-AU" sz="1500" dirty="0"/>
              <a:t>Healthcare repositories (MHD+)</a:t>
            </a:r>
          </a:p>
          <a:p>
            <a:pPr lvl="1"/>
            <a:r>
              <a:rPr lang="en-AU" sz="1500" dirty="0"/>
              <a:t>Retooling existing connections (v2, CDA)</a:t>
            </a:r>
          </a:p>
          <a:p>
            <a:r>
              <a:rPr lang="en-AU" sz="1875" dirty="0"/>
              <a:t>Resistance is futile :-)</a:t>
            </a:r>
          </a:p>
          <a:p>
            <a:pPr lvl="1"/>
            <a:endParaRPr lang="en-AU" sz="15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11"/>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Tree>
    <p:extLst>
      <p:ext uri="{BB962C8B-B14F-4D97-AF65-F5344CB8AC3E}">
        <p14:creationId xmlns:p14="http://schemas.microsoft.com/office/powerpoint/2010/main" val="34607455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type="body" sz="quarter" idx="13"/>
          </p:nvPr>
        </p:nvSpPr>
        <p:spPr/>
        <p:txBody>
          <a:bodyPr/>
          <a:lstStyle/>
          <a:p>
            <a:pPr lvl="0"/>
            <a:r>
              <a:rPr lang="en-AU" sz="2400" dirty="0"/>
              <a:t>Currently STU3 (May 2017)</a:t>
            </a:r>
          </a:p>
          <a:p>
            <a:pPr lvl="0"/>
            <a:r>
              <a:rPr lang="en-AU" sz="2400" dirty="0"/>
              <a:t>“STU”  = Standard for Trial Use </a:t>
            </a:r>
          </a:p>
          <a:p>
            <a:pPr lvl="1"/>
            <a:r>
              <a:rPr lang="en-AU" sz="1800" i="1" dirty="0"/>
              <a:t>FHIR is a working standard</a:t>
            </a:r>
            <a:endParaRPr lang="en-AU" sz="1500" i="1" dirty="0"/>
          </a:p>
          <a:p>
            <a:pPr lvl="0"/>
            <a:r>
              <a:rPr lang="en-AU" sz="2400" dirty="0"/>
              <a:t>Version 4</a:t>
            </a:r>
          </a:p>
          <a:p>
            <a:pPr lvl="1"/>
            <a:r>
              <a:rPr lang="en-AU" sz="2025" dirty="0"/>
              <a:t>first “for comment” ballot </a:t>
            </a:r>
            <a:r>
              <a:rPr lang="en-AU" sz="2025" i="1" dirty="0"/>
              <a:t>now</a:t>
            </a:r>
          </a:p>
          <a:p>
            <a:pPr lvl="1"/>
            <a:r>
              <a:rPr lang="en-AU" sz="2025" dirty="0"/>
              <a:t>full ballot later this year</a:t>
            </a:r>
          </a:p>
          <a:p>
            <a:pPr lvl="0"/>
            <a:r>
              <a:rPr lang="en-AU" sz="2400" dirty="0"/>
              <a:t>First to have (some) “Normative” content</a:t>
            </a:r>
          </a:p>
          <a:p>
            <a:pPr lvl="1"/>
            <a:r>
              <a:rPr lang="en-AU" sz="1800" dirty="0"/>
              <a:t>We want *lots* of implementation experience before committing to backward compatibility</a:t>
            </a:r>
          </a:p>
          <a:p>
            <a:pPr lvl="0"/>
            <a:endParaRPr lang="en-CA" sz="21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type="body" sz="quarter" idx="13"/>
          </p:nvPr>
        </p:nvSpPr>
        <p:spPr/>
        <p:txBody>
          <a:bodyPr/>
          <a:lstStyle/>
          <a:p>
            <a:r>
              <a:rPr lang="en-AU" sz="1350" dirty="0"/>
              <a:t>Attend the other FHIR tutorials</a:t>
            </a:r>
          </a:p>
          <a:p>
            <a:pPr lvl="1"/>
            <a:r>
              <a:rPr lang="en-AU" sz="1200" dirty="0"/>
              <a:t>Architects, Developers, Profiles</a:t>
            </a:r>
          </a:p>
          <a:p>
            <a:r>
              <a:rPr lang="en-AU" sz="1350" dirty="0"/>
              <a:t>Read the spec: </a:t>
            </a:r>
            <a:r>
              <a:rPr lang="en-AU" sz="1350" dirty="0">
                <a:hlinkClick r:id="rId3"/>
              </a:rPr>
              <a:t>http://hl7.org/fhir</a:t>
            </a:r>
            <a:endParaRPr lang="en-AU" sz="1350" dirty="0"/>
          </a:p>
          <a:p>
            <a:r>
              <a:rPr lang="en-AU" sz="1350" dirty="0"/>
              <a:t>Comment on the spec </a:t>
            </a:r>
            <a:r>
              <a:rPr lang="en-AU" sz="1050" dirty="0"/>
              <a:t>(link on each page)</a:t>
            </a:r>
          </a:p>
          <a:p>
            <a:r>
              <a:rPr lang="en-AU" sz="1350" dirty="0"/>
              <a:t>Follow #FHIR on Twitter and Zulip</a:t>
            </a:r>
          </a:p>
          <a:p>
            <a:r>
              <a:rPr lang="en-AU" sz="1350" dirty="0"/>
              <a:t>Developer devdays</a:t>
            </a:r>
          </a:p>
          <a:p>
            <a:pPr lvl="1"/>
            <a:r>
              <a:rPr lang="en-AU" sz="1350" dirty="0">
                <a:ea typeface="+mn-ea"/>
                <a:cs typeface="+mn-cs"/>
              </a:rPr>
              <a:t>https://www.fhirdevdays.com/</a:t>
            </a:r>
          </a:p>
          <a:p>
            <a:r>
              <a:rPr lang="en-AU" sz="1350" dirty="0"/>
              <a:t>Shape the specification:</a:t>
            </a:r>
          </a:p>
          <a:p>
            <a:pPr lvl="1"/>
            <a:r>
              <a:rPr lang="en-AU" sz="1200" dirty="0"/>
              <a:t>Join the FHIR track at this WGM</a:t>
            </a:r>
          </a:p>
          <a:p>
            <a:pPr lvl="1"/>
            <a:r>
              <a:rPr lang="en-AU" sz="1200" dirty="0"/>
              <a:t>Join the FHIR email list </a:t>
            </a:r>
            <a:br>
              <a:rPr lang="en-AU" sz="1200" dirty="0"/>
            </a:br>
            <a:r>
              <a:rPr lang="en-AU" sz="1200" dirty="0">
                <a:hlinkClick r:id="rId4"/>
              </a:rPr>
              <a:t>http://wiki.hl7.org/index.php?title=FHIR_email_list_subscription_instructions</a:t>
            </a:r>
            <a:endParaRPr lang="en-AU" sz="1200" dirty="0"/>
          </a:p>
          <a:p>
            <a:pPr lvl="1"/>
            <a:r>
              <a:rPr lang="en-AU" sz="1200" dirty="0"/>
              <a:t>Try implementing it</a:t>
            </a:r>
          </a:p>
          <a:p>
            <a:pPr lvl="1"/>
            <a:r>
              <a:rPr lang="en-AU" sz="1200" dirty="0"/>
              <a:t>Make Ballot comments</a:t>
            </a:r>
          </a:p>
          <a:p>
            <a:pPr lvl="1"/>
            <a:r>
              <a:rPr lang="en-AU" sz="1200" dirty="0"/>
              <a:t>Come to a Connectathon!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117</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6300192" y="195487"/>
            <a:ext cx="1526060" cy="939113"/>
          </a:xfrm>
          <a:prstGeom prst="rect">
            <a:avLst/>
          </a:prstGeom>
        </p:spPr>
      </p:pic>
      <p:pic>
        <p:nvPicPr>
          <p:cNvPr id="10" name="Picture 9" descr="cat.png"/>
          <p:cNvPicPr>
            <a:picLocks noChangeAspect="1"/>
          </p:cNvPicPr>
          <p:nvPr/>
        </p:nvPicPr>
        <p:blipFill>
          <a:blip r:embed="rId6" cstate="print"/>
          <a:stretch>
            <a:fillRect/>
          </a:stretch>
        </p:blipFill>
        <p:spPr>
          <a:xfrm>
            <a:off x="5328085" y="1383618"/>
            <a:ext cx="2127650" cy="1414721"/>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type="body" sz="quarter" idx="13"/>
          </p:nvPr>
        </p:nvSpPr>
        <p:spPr/>
        <p:txBody>
          <a:bodyPr/>
          <a:lstStyle/>
          <a:p>
            <a:r>
              <a:rPr lang="en-US" sz="2100" dirty="0"/>
              <a:t>You should:</a:t>
            </a:r>
          </a:p>
          <a:p>
            <a:pPr lvl="1"/>
            <a:r>
              <a:rPr lang="en-US" sz="1800" dirty="0"/>
              <a:t>Know where FHIR fits in the broader healthcare landscape, including other HL7 specifications</a:t>
            </a:r>
          </a:p>
          <a:p>
            <a:pPr lvl="1"/>
            <a:r>
              <a:rPr lang="en-US" sz="1800" dirty="0"/>
              <a:t>Be able to explain what FHIR is to others in your organization, and what impact it might have</a:t>
            </a:r>
          </a:p>
          <a:p>
            <a:pPr lvl="1"/>
            <a:r>
              <a:rPr lang="en-US" sz="1800" dirty="0"/>
              <a:t>Be equipped to help your organization determine if, when, where and how you might use FHIR</a:t>
            </a:r>
          </a:p>
          <a:p>
            <a:pPr lvl="1"/>
            <a:r>
              <a:rPr lang="en-US" sz="1800" dirty="0"/>
              <a:t>Know how to approach the FHIR specification to find out what more you need to know</a:t>
            </a:r>
          </a:p>
          <a:p>
            <a:pPr lvl="1"/>
            <a:r>
              <a:rPr lang="en-US" sz="1800" dirty="0"/>
              <a:t>Be prepared for the more detailed tutorials</a:t>
            </a:r>
          </a:p>
          <a:p>
            <a:pPr lvl="1"/>
            <a:r>
              <a:rPr lang="en-US" sz="1800" dirty="0"/>
              <a:t>Be able to engage with the community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118</a:t>
            </a:fld>
            <a:endParaRPr lang="en-CA" dirty="0"/>
          </a:p>
        </p:txBody>
      </p:sp>
    </p:spTree>
    <p:extLst>
      <p:ext uri="{BB962C8B-B14F-4D97-AF65-F5344CB8AC3E}">
        <p14:creationId xmlns:p14="http://schemas.microsoft.com/office/powerpoint/2010/main" val="2237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575556" y="2301720"/>
            <a:ext cx="5908371" cy="2161026"/>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6000" kern="0" dirty="0">
                <a:solidFill>
                  <a:schemeClr val="accent1"/>
                </a:solidFill>
              </a:rPr>
              <a:t>Thank You – </a:t>
            </a:r>
          </a:p>
          <a:p>
            <a:r>
              <a:rPr lang="en-GB" sz="6000" kern="0" dirty="0">
                <a:solidFill>
                  <a:schemeClr val="accent1"/>
                </a:solidFill>
              </a:rPr>
              <a:t>Questions?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11"/>
          </p:nvPr>
        </p:nvSpPr>
        <p:spPr/>
        <p:txBody>
          <a:bodyPr/>
          <a:lstStyle/>
          <a:p>
            <a:fld id="{5CC3E5C4-3E2B-40F1-9F2B-C46CEB0C88DF}" type="slidenum">
              <a:rPr lang="en-CA" smtClean="0"/>
              <a:pPr/>
              <a:t>12</a:t>
            </a:fld>
            <a:endParaRPr lang="en-CA" dirty="0"/>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1"/>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HL7 v2</a:t>
            </a:r>
          </a:p>
        </p:txBody>
      </p:sp>
      <p:sp>
        <p:nvSpPr>
          <p:cNvPr id="16" name="Oval 15"/>
          <p:cNvSpPr/>
          <p:nvPr/>
        </p:nvSpPr>
        <p:spPr>
          <a:xfrm>
            <a:off x="6229350" y="114300"/>
            <a:ext cx="10287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Snomed</a:t>
            </a:r>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openEHR</a:t>
            </a:r>
          </a:p>
        </p:txBody>
      </p:sp>
      <p:cxnSp>
        <p:nvCxnSpPr>
          <p:cNvPr id="24" name="Straight Arrow Connector 23"/>
          <p:cNvCxnSpPr/>
          <p:nvPr/>
        </p:nvCxnSpPr>
        <p:spPr>
          <a:xfrm>
            <a:off x="5760132" y="3111810"/>
            <a:ext cx="728663" cy="62865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6186" y="3273829"/>
            <a:ext cx="774571" cy="369332"/>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
        <p:nvSpPr>
          <p:cNvPr id="23" name="Oval 22"/>
          <p:cNvSpPr/>
          <p:nvPr/>
        </p:nvSpPr>
        <p:spPr>
          <a:xfrm>
            <a:off x="6732240" y="3867894"/>
            <a:ext cx="800100" cy="4000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solidFill>
                  <a:schemeClr val="tx1"/>
                </a:solidFill>
              </a:rPr>
              <a:t>???</a:t>
            </a:r>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3089883" y="4387592"/>
            <a:ext cx="1376550"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11"/>
          </p:nvPr>
        </p:nvSpPr>
        <p:spPr/>
        <p:txBody>
          <a:bodyPr/>
          <a:lstStyle/>
          <a:p>
            <a:fld id="{5CC3E5C4-3E2B-40F1-9F2B-C46CEB0C88DF}" type="slidenum">
              <a:rPr lang="en-CA" smtClean="0"/>
              <a:pPr/>
              <a:t>120</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1799002" y="3213684"/>
            <a:ext cx="2556899" cy="384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buSzPct val="25000"/>
            </a:pPr>
            <a:r>
              <a:rPr lang="en" sz="1200">
                <a:solidFill>
                  <a:srgbClr val="3F3F3F"/>
                </a:solidFill>
                <a:latin typeface="Calibri"/>
                <a:ea typeface="Calibri"/>
                <a:cs typeface="Calibri"/>
                <a:sym typeface="Calibri"/>
              </a:rPr>
              <a:t>MU-oriented</a:t>
            </a:r>
            <a:br>
              <a:rPr lang="en" sz="1200">
                <a:solidFill>
                  <a:srgbClr val="3F3F3F"/>
                </a:solidFill>
                <a:latin typeface="Calibri"/>
                <a:ea typeface="Calibri"/>
                <a:cs typeface="Calibri"/>
                <a:sym typeface="Calibri"/>
              </a:rPr>
            </a:br>
            <a:r>
              <a:rPr lang="en" sz="12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1799002" y="2651630"/>
            <a:ext cx="2556899" cy="501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158168" y="1287062"/>
            <a:ext cx="2383874" cy="872774"/>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68569" tIns="34275" rIns="68569" bIns="34275" anchor="ctr" anchorCtr="0">
            <a:noAutofit/>
          </a:bodyPr>
          <a:lstStyle/>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12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1834402" y="3959698"/>
            <a:ext cx="1169775" cy="3878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3089883" y="3947041"/>
            <a:ext cx="1376550" cy="396225"/>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3108892" y="2373622"/>
            <a:ext cx="1658024" cy="314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3148306" y="2894645"/>
            <a:ext cx="837224" cy="190575"/>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3108890" y="2366426"/>
            <a:ext cx="0" cy="28755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52291" y="3938191"/>
            <a:ext cx="873449" cy="396225"/>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152012" y="2677339"/>
            <a:ext cx="997875" cy="46304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3165047" y="2409273"/>
            <a:ext cx="949205" cy="196130"/>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68569" tIns="34275" rIns="68569" bIns="34275" anchor="t" anchorCtr="0">
              <a:noAutofit/>
            </a:bodyPr>
            <a:lstStyle/>
            <a:p>
              <a:pPr>
                <a:buSzPct val="25000"/>
              </a:pPr>
              <a:r>
                <a:rPr lang="en" sz="12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2344578" y="3712375"/>
            <a:ext cx="2011050" cy="173024"/>
          </a:xfrm>
          <a:prstGeom prst="rect">
            <a:avLst/>
          </a:prstGeom>
          <a:solidFill>
            <a:schemeClr val="lt1"/>
          </a:solidFill>
          <a:ln>
            <a:noFill/>
          </a:ln>
        </p:spPr>
        <p:txBody>
          <a:bodyPr lIns="68569" tIns="34275" rIns="68569" bIns="34275" anchor="t" anchorCtr="0">
            <a:noAutofit/>
          </a:bodyPr>
          <a:lstStyle/>
          <a:p>
            <a:r>
              <a:rPr lang="en">
                <a:latin typeface="Calibri"/>
                <a:ea typeface="Calibri"/>
                <a:cs typeface="Calibri"/>
                <a:sym typeface="Calibri"/>
              </a:rPr>
              <a:t>Underlying</a:t>
            </a:r>
            <a:r>
              <a:rPr lang="en" sz="105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341800" y="3804141"/>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7844157" y="3804141"/>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349743" y="3810642"/>
            <a:ext cx="102464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4039419" y="3808748"/>
            <a:ext cx="3796424"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3350103" y="3602348"/>
            <a:ext cx="0" cy="110025"/>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767099" y="1287061"/>
            <a:ext cx="2662823" cy="2426885"/>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68569" tIns="34275" rIns="68569" bIns="34275"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5833425" y="1870529"/>
            <a:ext cx="612225" cy="396225"/>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850631" y="2692513"/>
            <a:ext cx="1750725" cy="872774"/>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682337" y="2191145"/>
            <a:ext cx="0" cy="182475"/>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6634033" y="1870531"/>
            <a:ext cx="711000" cy="1493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6781815" y="1679801"/>
            <a:ext cx="515925" cy="10574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210970" y="1296115"/>
            <a:ext cx="1122524" cy="246825"/>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821017" y="1302357"/>
            <a:ext cx="1201724" cy="775337"/>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68569" tIns="34275" rIns="68569" bIns="34275" anchor="t" anchorCtr="0">
              <a:noAutofit/>
            </a:bodyPr>
            <a:lstStyle/>
            <a:p>
              <a:pPr algn="ctr">
                <a:buSzPct val="25000"/>
              </a:pPr>
              <a:r>
                <a:rPr lang="en" sz="12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6567974" y="2011387"/>
            <a:ext cx="828000" cy="330524"/>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6545425" y="1507360"/>
            <a:ext cx="729674" cy="15344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206922" y="2355727"/>
            <a:ext cx="1452375" cy="1155374"/>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534233" y="2297759"/>
            <a:ext cx="1810799" cy="93105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2271316" y="1323433"/>
            <a:ext cx="1254606" cy="733175"/>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464570" y="3944760"/>
            <a:ext cx="823325" cy="3878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47913" y="4397276"/>
            <a:ext cx="1739983"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510888" y="4403716"/>
            <a:ext cx="1810799" cy="190575"/>
          </a:xfrm>
          <a:prstGeom prst="rect">
            <a:avLst/>
          </a:prstGeom>
          <a:noFill/>
          <a:ln>
            <a:noFill/>
          </a:ln>
        </p:spPr>
        <p:txBody>
          <a:bodyPr lIns="68569" tIns="34275" rIns="68569" bIns="34275" anchor="t" anchorCtr="0">
            <a:noAutofit/>
          </a:bodyPr>
          <a:lstStyle/>
          <a:p>
            <a:pPr>
              <a:buSzPct val="25000"/>
            </a:pPr>
            <a:r>
              <a:rPr lang="en" b="1" i="1" dirty="0">
                <a:solidFill>
                  <a:srgbClr val="3F3F3F"/>
                </a:solidFill>
                <a:latin typeface="Calibri"/>
                <a:ea typeface="Calibri"/>
                <a:cs typeface="Calibri"/>
                <a:sym typeface="Calibri"/>
              </a:rPr>
              <a:t>Your </a:t>
            </a:r>
            <a:r>
              <a:rPr lang="en" i="1" dirty="0">
                <a:solidFill>
                  <a:srgbClr val="3F3F3F"/>
                </a:solidFill>
                <a:latin typeface="Calibri"/>
                <a:ea typeface="Calibri"/>
                <a:cs typeface="Calibri"/>
                <a:sym typeface="Calibri"/>
              </a:rPr>
              <a:t>sy</a:t>
            </a:r>
            <a:r>
              <a:rPr lang="en-CA" i="1" dirty="0">
                <a:solidFill>
                  <a:srgbClr val="3F3F3F"/>
                </a:solidFill>
                <a:latin typeface="Calibri"/>
                <a:ea typeface="Calibri"/>
                <a:cs typeface="Calibri"/>
                <a:sym typeface="Calibri"/>
              </a:rPr>
              <a:t>s</a:t>
            </a:r>
            <a:r>
              <a:rPr lang="en"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750040" y="1344467"/>
            <a:ext cx="773549" cy="7640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1834403" y="4414585"/>
            <a:ext cx="1169775"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60826" y="4482871"/>
            <a:ext cx="1047579" cy="2491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6103" y="4493134"/>
            <a:ext cx="919880" cy="19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11"/>
          </p:nvPr>
        </p:nvSpPr>
        <p:spPr/>
        <p:txBody>
          <a:bodyPr/>
          <a:lstStyle/>
          <a:p>
            <a:fld id="{5CC3E5C4-3E2B-40F1-9F2B-C46CEB0C88DF}" type="slidenum">
              <a:rPr lang="en-CA" smtClean="0"/>
              <a:pPr/>
              <a:t>121</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35231"/>
            <a:ext cx="6438422" cy="355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type="body" sz="quarter" idx="13"/>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4788024" y="2828277"/>
            <a:ext cx="1782198" cy="432048"/>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sz="1400"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11"/>
          </p:nvPr>
        </p:nvSpPr>
        <p:spPr/>
        <p:txBody>
          <a:bodyPr/>
          <a:lstStyle/>
          <a:p>
            <a:fld id="{5CC3E5C4-3E2B-40F1-9F2B-C46CEB0C88DF}" type="slidenum">
              <a:rPr lang="en-CA" smtClean="0"/>
              <a:pPr/>
              <a:t>14</a:t>
            </a:fld>
            <a:endParaRPr lang="en-CA" dirty="0"/>
          </a:p>
        </p:txBody>
      </p:sp>
      <p:cxnSp>
        <p:nvCxnSpPr>
          <p:cNvPr id="5" name="Straight Connector 4"/>
          <p:cNvCxnSpPr/>
          <p:nvPr/>
        </p:nvCxnSpPr>
        <p:spPr>
          <a:xfrm>
            <a:off x="1655676" y="4016409"/>
            <a:ext cx="545460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93659" y="4178427"/>
            <a:ext cx="614271" cy="323165"/>
          </a:xfrm>
          <a:prstGeom prst="rect">
            <a:avLst/>
          </a:prstGeom>
          <a:noFill/>
        </p:spPr>
        <p:txBody>
          <a:bodyPr wrap="none" rtlCol="0">
            <a:spAutoFit/>
          </a:bodyPr>
          <a:lstStyle/>
          <a:p>
            <a:r>
              <a:rPr lang="en-US" sz="1500" dirty="0">
                <a:solidFill>
                  <a:srgbClr val="636360"/>
                </a:solidFill>
              </a:rPr>
              <a:t>1980</a:t>
            </a:r>
            <a:endParaRPr lang="en-US" dirty="0">
              <a:solidFill>
                <a:srgbClr val="636360"/>
              </a:solidFill>
            </a:endParaRPr>
          </a:p>
        </p:txBody>
      </p:sp>
      <p:sp>
        <p:nvSpPr>
          <p:cNvPr id="7" name="TextBox 6"/>
          <p:cNvSpPr txBox="1"/>
          <p:nvPr/>
        </p:nvSpPr>
        <p:spPr>
          <a:xfrm>
            <a:off x="4031941" y="4178427"/>
            <a:ext cx="614271" cy="323165"/>
          </a:xfrm>
          <a:prstGeom prst="rect">
            <a:avLst/>
          </a:prstGeom>
          <a:noFill/>
        </p:spPr>
        <p:txBody>
          <a:bodyPr wrap="none" rtlCol="0">
            <a:spAutoFit/>
          </a:bodyPr>
          <a:lstStyle/>
          <a:p>
            <a:r>
              <a:rPr lang="en-US" sz="1500" dirty="0">
                <a:solidFill>
                  <a:srgbClr val="636360"/>
                </a:solidFill>
              </a:rPr>
              <a:t>2000</a:t>
            </a:r>
            <a:endParaRPr lang="en-US" dirty="0">
              <a:solidFill>
                <a:srgbClr val="636360"/>
              </a:solidFill>
            </a:endParaRPr>
          </a:p>
        </p:txBody>
      </p:sp>
      <p:sp>
        <p:nvSpPr>
          <p:cNvPr id="8" name="TextBox 7"/>
          <p:cNvSpPr txBox="1"/>
          <p:nvPr/>
        </p:nvSpPr>
        <p:spPr>
          <a:xfrm>
            <a:off x="2709431" y="4178427"/>
            <a:ext cx="614271" cy="323165"/>
          </a:xfrm>
          <a:prstGeom prst="rect">
            <a:avLst/>
          </a:prstGeom>
          <a:noFill/>
        </p:spPr>
        <p:txBody>
          <a:bodyPr wrap="none" rtlCol="0">
            <a:spAutoFit/>
          </a:bodyPr>
          <a:lstStyle/>
          <a:p>
            <a:r>
              <a:rPr lang="en-US" sz="1500" dirty="0">
                <a:solidFill>
                  <a:srgbClr val="636360"/>
                </a:solidFill>
              </a:rPr>
              <a:t>1990</a:t>
            </a:r>
            <a:endParaRPr lang="en-US" dirty="0">
              <a:solidFill>
                <a:srgbClr val="636360"/>
              </a:solidFill>
            </a:endParaRPr>
          </a:p>
        </p:txBody>
      </p:sp>
      <p:sp>
        <p:nvSpPr>
          <p:cNvPr id="9" name="TextBox 8"/>
          <p:cNvSpPr txBox="1"/>
          <p:nvPr/>
        </p:nvSpPr>
        <p:spPr>
          <a:xfrm>
            <a:off x="6165253" y="4178427"/>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6642354" y="4178427"/>
            <a:ext cx="614271" cy="323165"/>
          </a:xfrm>
          <a:prstGeom prst="rect">
            <a:avLst/>
          </a:prstGeom>
          <a:noFill/>
        </p:spPr>
        <p:txBody>
          <a:bodyPr wrap="none" rtlCol="0">
            <a:spAutoFit/>
          </a:bodyPr>
          <a:lstStyle/>
          <a:p>
            <a:r>
              <a:rPr lang="en-US" sz="1500" dirty="0">
                <a:solidFill>
                  <a:srgbClr val="636360"/>
                </a:solidFill>
              </a:rPr>
              <a:t>2020</a:t>
            </a:r>
            <a:endParaRPr lang="en-US" dirty="0">
              <a:solidFill>
                <a:srgbClr val="636360"/>
              </a:solidFill>
            </a:endParaRPr>
          </a:p>
        </p:txBody>
      </p:sp>
      <p:sp>
        <p:nvSpPr>
          <p:cNvPr id="22" name="TextBox 21"/>
          <p:cNvSpPr txBox="1"/>
          <p:nvPr/>
        </p:nvSpPr>
        <p:spPr>
          <a:xfrm>
            <a:off x="2411760" y="1653648"/>
            <a:ext cx="486030" cy="484748"/>
          </a:xfrm>
          <a:prstGeom prst="rect">
            <a:avLst/>
          </a:prstGeom>
          <a:noFill/>
        </p:spPr>
        <p:txBody>
          <a:bodyPr wrap="none" rtlCol="0">
            <a:spAutoFit/>
          </a:bodyPr>
          <a:lstStyle/>
          <a:p>
            <a:r>
              <a:rPr lang="en-US" sz="1500" dirty="0">
                <a:solidFill>
                  <a:srgbClr val="636360"/>
                </a:solidFill>
              </a:rPr>
              <a:t>V2</a:t>
            </a:r>
          </a:p>
          <a:p>
            <a:r>
              <a:rPr lang="en-US" sz="1050" dirty="0">
                <a:solidFill>
                  <a:srgbClr val="636360"/>
                </a:solidFill>
              </a:rPr>
              <a:t>1987</a:t>
            </a:r>
            <a:endParaRPr lang="en-US" sz="1200" dirty="0">
              <a:solidFill>
                <a:srgbClr val="636360"/>
              </a:solidFill>
            </a:endParaRPr>
          </a:p>
        </p:txBody>
      </p:sp>
      <p:sp>
        <p:nvSpPr>
          <p:cNvPr id="23" name="TextBox 22"/>
          <p:cNvSpPr txBox="1"/>
          <p:nvPr/>
        </p:nvSpPr>
        <p:spPr>
          <a:xfrm>
            <a:off x="5760133" y="1640146"/>
            <a:ext cx="676788" cy="715581"/>
          </a:xfrm>
          <a:prstGeom prst="rect">
            <a:avLst/>
          </a:prstGeom>
          <a:noFill/>
        </p:spPr>
        <p:txBody>
          <a:bodyPr wrap="none" rtlCol="0">
            <a:spAutoFit/>
          </a:bodyPr>
          <a:lstStyle/>
          <a:p>
            <a:r>
              <a:rPr lang="en-US" sz="1500" dirty="0">
                <a:solidFill>
                  <a:srgbClr val="636360"/>
                </a:solidFill>
              </a:rPr>
              <a:t>Fresh</a:t>
            </a:r>
          </a:p>
          <a:p>
            <a:r>
              <a:rPr lang="en-US" sz="1500" dirty="0">
                <a:solidFill>
                  <a:srgbClr val="636360"/>
                </a:solidFill>
              </a:rPr>
              <a:t>Look</a:t>
            </a:r>
          </a:p>
          <a:p>
            <a:r>
              <a:rPr lang="en-US" sz="1050" dirty="0">
                <a:solidFill>
                  <a:srgbClr val="636360"/>
                </a:solidFill>
              </a:rPr>
              <a:t>2011</a:t>
            </a:r>
            <a:endParaRPr lang="en-US" sz="1200" dirty="0">
              <a:solidFill>
                <a:srgbClr val="636360"/>
              </a:solidFill>
            </a:endParaRPr>
          </a:p>
        </p:txBody>
      </p:sp>
      <p:sp>
        <p:nvSpPr>
          <p:cNvPr id="24" name="TextBox 23"/>
          <p:cNvSpPr txBox="1"/>
          <p:nvPr/>
        </p:nvSpPr>
        <p:spPr>
          <a:xfrm>
            <a:off x="4734019" y="1640146"/>
            <a:ext cx="591829" cy="715581"/>
          </a:xfrm>
          <a:prstGeom prst="rect">
            <a:avLst/>
          </a:prstGeom>
          <a:noFill/>
        </p:spPr>
        <p:txBody>
          <a:bodyPr wrap="none" rtlCol="0">
            <a:spAutoFit/>
          </a:bodyPr>
          <a:lstStyle/>
          <a:p>
            <a:r>
              <a:rPr lang="en-US" sz="1500" dirty="0">
                <a:solidFill>
                  <a:srgbClr val="636360"/>
                </a:solidFill>
              </a:rPr>
              <a:t>V3</a:t>
            </a:r>
          </a:p>
          <a:p>
            <a:r>
              <a:rPr lang="en-US" sz="1500" dirty="0">
                <a:solidFill>
                  <a:srgbClr val="636360"/>
                </a:solidFill>
              </a:rPr>
              <a:t>CDA</a:t>
            </a:r>
          </a:p>
          <a:p>
            <a:r>
              <a:rPr lang="en-US" sz="1050" dirty="0">
                <a:solidFill>
                  <a:srgbClr val="636360"/>
                </a:solidFill>
              </a:rPr>
              <a:t>2005</a:t>
            </a:r>
            <a:endParaRPr lang="en-US" sz="1200" dirty="0">
              <a:solidFill>
                <a:srgbClr val="636360"/>
              </a:solidFill>
            </a:endParaRPr>
          </a:p>
        </p:txBody>
      </p:sp>
      <p:sp>
        <p:nvSpPr>
          <p:cNvPr id="25" name="TextBox 24"/>
          <p:cNvSpPr txBox="1"/>
          <p:nvPr/>
        </p:nvSpPr>
        <p:spPr>
          <a:xfrm>
            <a:off x="6300193" y="1640145"/>
            <a:ext cx="633507" cy="715581"/>
          </a:xfrm>
          <a:prstGeom prst="rect">
            <a:avLst/>
          </a:prstGeom>
          <a:noFill/>
        </p:spPr>
        <p:txBody>
          <a:bodyPr wrap="none" rtlCol="0">
            <a:spAutoFit/>
          </a:bodyPr>
          <a:lstStyle/>
          <a:p>
            <a:r>
              <a:rPr lang="en-US" sz="1500" dirty="0">
                <a:solidFill>
                  <a:srgbClr val="636360"/>
                </a:solidFill>
              </a:rPr>
              <a:t>FHIR</a:t>
            </a:r>
          </a:p>
          <a:p>
            <a:r>
              <a:rPr lang="en-US" sz="1500" dirty="0">
                <a:solidFill>
                  <a:srgbClr val="636360"/>
                </a:solidFill>
              </a:rPr>
              <a:t>R4</a:t>
            </a:r>
          </a:p>
          <a:p>
            <a:r>
              <a:rPr lang="en-US" sz="1050" dirty="0">
                <a:solidFill>
                  <a:srgbClr val="636360"/>
                </a:solidFill>
              </a:rPr>
              <a:t>2018</a:t>
            </a:r>
          </a:p>
        </p:txBody>
      </p:sp>
      <p:sp>
        <p:nvSpPr>
          <p:cNvPr id="29" name="TextBox 28"/>
          <p:cNvSpPr txBox="1"/>
          <p:nvPr/>
        </p:nvSpPr>
        <p:spPr>
          <a:xfrm>
            <a:off x="3599893" y="1653648"/>
            <a:ext cx="878767" cy="484748"/>
          </a:xfrm>
          <a:prstGeom prst="rect">
            <a:avLst/>
          </a:prstGeom>
          <a:noFill/>
        </p:spPr>
        <p:txBody>
          <a:bodyPr wrap="none" rtlCol="0">
            <a:spAutoFit/>
          </a:bodyPr>
          <a:lstStyle/>
          <a:p>
            <a:r>
              <a:rPr lang="en-US" sz="1500" dirty="0">
                <a:solidFill>
                  <a:srgbClr val="636360"/>
                </a:solidFill>
              </a:rPr>
              <a:t>Start V3</a:t>
            </a:r>
          </a:p>
          <a:p>
            <a:r>
              <a:rPr lang="en-US" sz="1050" dirty="0">
                <a:solidFill>
                  <a:srgbClr val="636360"/>
                </a:solidFill>
              </a:rPr>
              <a:t>1995</a:t>
            </a:r>
            <a:endParaRPr lang="en-US" sz="1200" dirty="0">
              <a:solidFill>
                <a:srgbClr val="636360"/>
              </a:solidFill>
            </a:endParaRPr>
          </a:p>
        </p:txBody>
      </p:sp>
      <p:sp>
        <p:nvSpPr>
          <p:cNvPr id="26" name="Notched Right Arrow 25"/>
          <p:cNvSpPr/>
          <p:nvPr/>
        </p:nvSpPr>
        <p:spPr bwMode="auto">
          <a:xfrm>
            <a:off x="2411760" y="3638367"/>
            <a:ext cx="4158462" cy="432048"/>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sz="1400" dirty="0">
                <a:latin typeface="Arial" charset="0"/>
              </a:rPr>
              <a:t>V2</a:t>
            </a:r>
          </a:p>
        </p:txBody>
      </p:sp>
      <p:sp>
        <p:nvSpPr>
          <p:cNvPr id="32" name="Notched Right Arrow 31"/>
          <p:cNvSpPr/>
          <p:nvPr/>
        </p:nvSpPr>
        <p:spPr bwMode="auto">
          <a:xfrm>
            <a:off x="3653898" y="3260325"/>
            <a:ext cx="2916324" cy="432048"/>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sz="1400" dirty="0">
                <a:latin typeface="Arial" charset="0"/>
              </a:rPr>
              <a:t>V3</a:t>
            </a:r>
          </a:p>
        </p:txBody>
      </p:sp>
      <p:sp>
        <p:nvSpPr>
          <p:cNvPr id="36" name="Notched Right Arrow 35"/>
          <p:cNvSpPr/>
          <p:nvPr/>
        </p:nvSpPr>
        <p:spPr bwMode="auto">
          <a:xfrm>
            <a:off x="5760132" y="2396229"/>
            <a:ext cx="810090" cy="432048"/>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sz="1400" dirty="0">
                <a:latin typeface="Arial" charset="0"/>
              </a:rPr>
              <a:t>FHIR</a:t>
            </a:r>
          </a:p>
        </p:txBody>
      </p:sp>
      <p:sp>
        <p:nvSpPr>
          <p:cNvPr id="19" name="TextBox 18">
            <a:extLst>
              <a:ext uri="{FF2B5EF4-FFF2-40B4-BE49-F238E27FC236}">
                <a16:creationId xmlns:a16="http://schemas.microsoft.com/office/drawing/2014/main" id="{00D39572-A464-455A-A7A6-5448C4E56751}"/>
              </a:ext>
            </a:extLst>
          </p:cNvPr>
          <p:cNvSpPr txBox="1"/>
          <p:nvPr/>
        </p:nvSpPr>
        <p:spPr>
          <a:xfrm>
            <a:off x="5197831" y="4178427"/>
            <a:ext cx="614271" cy="323165"/>
          </a:xfrm>
          <a:prstGeom prst="rect">
            <a:avLst/>
          </a:prstGeom>
          <a:noFill/>
        </p:spPr>
        <p:txBody>
          <a:bodyPr wrap="none" rtlCol="0">
            <a:spAutoFit/>
          </a:bodyPr>
          <a:lstStyle/>
          <a:p>
            <a:r>
              <a:rPr lang="en-US" sz="15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385646" y="3597864"/>
            <a:ext cx="6318702"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012086" y="3729830"/>
            <a:ext cx="614271" cy="323165"/>
          </a:xfrm>
          <a:prstGeom prst="rect">
            <a:avLst/>
          </a:prstGeom>
          <a:noFill/>
        </p:spPr>
        <p:txBody>
          <a:bodyPr wrap="none" rtlCol="0">
            <a:spAutoFit/>
          </a:bodyPr>
          <a:lstStyle/>
          <a:p>
            <a:r>
              <a:rPr lang="en-US" sz="1500" dirty="0">
                <a:solidFill>
                  <a:srgbClr val="636360"/>
                </a:solidFill>
              </a:rPr>
              <a:t>2012</a:t>
            </a:r>
            <a:endParaRPr lang="en-US" dirty="0">
              <a:solidFill>
                <a:srgbClr val="636360"/>
              </a:solidFill>
            </a:endParaRPr>
          </a:p>
        </p:txBody>
      </p:sp>
      <p:sp>
        <p:nvSpPr>
          <p:cNvPr id="7" name="TextBox 6"/>
          <p:cNvSpPr txBox="1"/>
          <p:nvPr/>
        </p:nvSpPr>
        <p:spPr>
          <a:xfrm>
            <a:off x="4574968" y="3729830"/>
            <a:ext cx="614271" cy="323165"/>
          </a:xfrm>
          <a:prstGeom prst="rect">
            <a:avLst/>
          </a:prstGeom>
          <a:noFill/>
        </p:spPr>
        <p:txBody>
          <a:bodyPr wrap="none" rtlCol="0">
            <a:spAutoFit/>
          </a:bodyPr>
          <a:lstStyle/>
          <a:p>
            <a:r>
              <a:rPr lang="en-US" sz="1500" dirty="0">
                <a:solidFill>
                  <a:srgbClr val="636360"/>
                </a:solidFill>
              </a:rPr>
              <a:t>2016</a:t>
            </a:r>
            <a:endParaRPr lang="en-US" dirty="0">
              <a:solidFill>
                <a:srgbClr val="636360"/>
              </a:solidFill>
            </a:endParaRPr>
          </a:p>
        </p:txBody>
      </p:sp>
      <p:sp>
        <p:nvSpPr>
          <p:cNvPr id="8" name="TextBox 7"/>
          <p:cNvSpPr txBox="1"/>
          <p:nvPr/>
        </p:nvSpPr>
        <p:spPr>
          <a:xfrm>
            <a:off x="3293527" y="3729830"/>
            <a:ext cx="614271" cy="323165"/>
          </a:xfrm>
          <a:prstGeom prst="rect">
            <a:avLst/>
          </a:prstGeom>
          <a:noFill/>
        </p:spPr>
        <p:txBody>
          <a:bodyPr wrap="none" rtlCol="0">
            <a:spAutoFit/>
          </a:bodyPr>
          <a:lstStyle/>
          <a:p>
            <a:r>
              <a:rPr lang="en-US" sz="1500" dirty="0">
                <a:solidFill>
                  <a:srgbClr val="636360"/>
                </a:solidFill>
              </a:rPr>
              <a:t>2014</a:t>
            </a:r>
            <a:endParaRPr lang="en-US" dirty="0">
              <a:solidFill>
                <a:srgbClr val="636360"/>
              </a:solidFill>
            </a:endParaRPr>
          </a:p>
        </p:txBody>
      </p:sp>
      <p:sp>
        <p:nvSpPr>
          <p:cNvPr id="9" name="TextBox 8"/>
          <p:cNvSpPr txBox="1"/>
          <p:nvPr/>
        </p:nvSpPr>
        <p:spPr>
          <a:xfrm>
            <a:off x="5856409" y="3729830"/>
            <a:ext cx="614271" cy="323165"/>
          </a:xfrm>
          <a:prstGeom prst="rect">
            <a:avLst/>
          </a:prstGeom>
          <a:noFill/>
        </p:spPr>
        <p:txBody>
          <a:bodyPr wrap="none" rtlCol="0">
            <a:spAutoFit/>
          </a:bodyPr>
          <a:lstStyle/>
          <a:p>
            <a:r>
              <a:rPr lang="en-US" sz="1500" dirty="0">
                <a:solidFill>
                  <a:srgbClr val="636360"/>
                </a:solidFill>
              </a:rPr>
              <a:t>2018</a:t>
            </a:r>
            <a:endParaRPr lang="en-US" dirty="0">
              <a:solidFill>
                <a:srgbClr val="636360"/>
              </a:solidFill>
            </a:endParaRPr>
          </a:p>
        </p:txBody>
      </p:sp>
      <p:sp>
        <p:nvSpPr>
          <p:cNvPr id="10" name="TextBox 9"/>
          <p:cNvSpPr txBox="1"/>
          <p:nvPr/>
        </p:nvSpPr>
        <p:spPr>
          <a:xfrm>
            <a:off x="7137848" y="3729830"/>
            <a:ext cx="614271" cy="323165"/>
          </a:xfrm>
          <a:prstGeom prst="rect">
            <a:avLst/>
          </a:prstGeom>
          <a:noFill/>
        </p:spPr>
        <p:txBody>
          <a:bodyPr wrap="none" rtlCol="0">
            <a:spAutoFit/>
          </a:bodyPr>
          <a:lstStyle/>
          <a:p>
            <a:r>
              <a:rPr lang="en-US" sz="1500" dirty="0">
                <a:solidFill>
                  <a:srgbClr val="636360"/>
                </a:solidFill>
              </a:rPr>
              <a:t>2020</a:t>
            </a:r>
            <a:endParaRPr lang="en-US" dirty="0">
              <a:solidFill>
                <a:srgbClr val="636360"/>
              </a:solidFill>
            </a:endParaRPr>
          </a:p>
        </p:txBody>
      </p:sp>
      <p:grpSp>
        <p:nvGrpSpPr>
          <p:cNvPr id="3" name="Group 10"/>
          <p:cNvGrpSpPr/>
          <p:nvPr/>
        </p:nvGrpSpPr>
        <p:grpSpPr>
          <a:xfrm>
            <a:off x="2087724" y="2517744"/>
            <a:ext cx="432048" cy="108012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027122" y="1875071"/>
            <a:ext cx="601447" cy="553998"/>
          </a:xfrm>
          <a:prstGeom prst="rect">
            <a:avLst/>
          </a:prstGeom>
          <a:noFill/>
        </p:spPr>
        <p:txBody>
          <a:bodyPr wrap="none" rtlCol="0">
            <a:spAutoFit/>
          </a:bodyPr>
          <a:lstStyle/>
          <a:p>
            <a:r>
              <a:rPr lang="en-US" sz="1500" dirty="0">
                <a:solidFill>
                  <a:srgbClr val="636360"/>
                </a:solidFill>
              </a:rPr>
              <a:t>First</a:t>
            </a:r>
            <a:br>
              <a:rPr lang="en-US" sz="1500" dirty="0">
                <a:solidFill>
                  <a:srgbClr val="636360"/>
                </a:solidFill>
              </a:rPr>
            </a:br>
            <a:r>
              <a:rPr lang="en-US" sz="1500" dirty="0">
                <a:solidFill>
                  <a:srgbClr val="636360"/>
                </a:solidFill>
              </a:rPr>
              <a:t>Draft</a:t>
            </a:r>
          </a:p>
        </p:txBody>
      </p:sp>
      <p:sp>
        <p:nvSpPr>
          <p:cNvPr id="32" name="TextBox 31"/>
          <p:cNvSpPr txBox="1"/>
          <p:nvPr/>
        </p:nvSpPr>
        <p:spPr>
          <a:xfrm>
            <a:off x="1385646" y="3729830"/>
            <a:ext cx="599972" cy="323165"/>
          </a:xfrm>
          <a:prstGeom prst="rect">
            <a:avLst/>
          </a:prstGeom>
          <a:noFill/>
        </p:spPr>
        <p:txBody>
          <a:bodyPr wrap="none" rtlCol="0">
            <a:spAutoFit/>
          </a:bodyPr>
          <a:lstStyle/>
          <a:p>
            <a:r>
              <a:rPr lang="en-US" sz="1500" dirty="0">
                <a:solidFill>
                  <a:srgbClr val="636360"/>
                </a:solidFill>
              </a:rPr>
              <a:t>2011</a:t>
            </a:r>
            <a:endParaRPr lang="en-US" dirty="0">
              <a:solidFill>
                <a:srgbClr val="636360"/>
              </a:solidFill>
            </a:endParaRPr>
          </a:p>
        </p:txBody>
      </p:sp>
      <p:sp>
        <p:nvSpPr>
          <p:cNvPr id="33" name="TextBox 32"/>
          <p:cNvSpPr txBox="1"/>
          <p:nvPr/>
        </p:nvSpPr>
        <p:spPr>
          <a:xfrm>
            <a:off x="3934247" y="3729830"/>
            <a:ext cx="614271" cy="323165"/>
          </a:xfrm>
          <a:prstGeom prst="rect">
            <a:avLst/>
          </a:prstGeom>
          <a:noFill/>
        </p:spPr>
        <p:txBody>
          <a:bodyPr wrap="none" rtlCol="0">
            <a:spAutoFit/>
          </a:bodyPr>
          <a:lstStyle/>
          <a:p>
            <a:r>
              <a:rPr lang="en-US" sz="1500" dirty="0">
                <a:solidFill>
                  <a:srgbClr val="636360"/>
                </a:solidFill>
              </a:rPr>
              <a:t>2015</a:t>
            </a:r>
            <a:endParaRPr lang="en-US" dirty="0">
              <a:solidFill>
                <a:srgbClr val="636360"/>
              </a:solidFill>
            </a:endParaRPr>
          </a:p>
        </p:txBody>
      </p:sp>
      <p:sp>
        <p:nvSpPr>
          <p:cNvPr id="34" name="TextBox 33"/>
          <p:cNvSpPr txBox="1"/>
          <p:nvPr/>
        </p:nvSpPr>
        <p:spPr>
          <a:xfrm>
            <a:off x="2652806" y="3729830"/>
            <a:ext cx="614271" cy="323165"/>
          </a:xfrm>
          <a:prstGeom prst="rect">
            <a:avLst/>
          </a:prstGeom>
          <a:noFill/>
        </p:spPr>
        <p:txBody>
          <a:bodyPr wrap="none" rtlCol="0">
            <a:spAutoFit/>
          </a:bodyPr>
          <a:lstStyle/>
          <a:p>
            <a:r>
              <a:rPr lang="en-US" sz="1500" dirty="0">
                <a:solidFill>
                  <a:srgbClr val="636360"/>
                </a:solidFill>
              </a:rPr>
              <a:t>2013</a:t>
            </a:r>
            <a:endParaRPr lang="en-US" dirty="0">
              <a:solidFill>
                <a:srgbClr val="636360"/>
              </a:solidFill>
            </a:endParaRPr>
          </a:p>
        </p:txBody>
      </p:sp>
      <p:sp>
        <p:nvSpPr>
          <p:cNvPr id="35" name="TextBox 34"/>
          <p:cNvSpPr txBox="1"/>
          <p:nvPr/>
        </p:nvSpPr>
        <p:spPr>
          <a:xfrm>
            <a:off x="5215688" y="3729830"/>
            <a:ext cx="614271" cy="323165"/>
          </a:xfrm>
          <a:prstGeom prst="rect">
            <a:avLst/>
          </a:prstGeom>
          <a:noFill/>
        </p:spPr>
        <p:txBody>
          <a:bodyPr wrap="none" rtlCol="0">
            <a:spAutoFit/>
          </a:bodyPr>
          <a:lstStyle/>
          <a:p>
            <a:r>
              <a:rPr lang="en-US" sz="1500" dirty="0">
                <a:solidFill>
                  <a:srgbClr val="636360"/>
                </a:solidFill>
              </a:rPr>
              <a:t>2017</a:t>
            </a:r>
            <a:endParaRPr lang="en-US" dirty="0">
              <a:solidFill>
                <a:srgbClr val="636360"/>
              </a:solidFill>
            </a:endParaRPr>
          </a:p>
        </p:txBody>
      </p:sp>
      <p:sp>
        <p:nvSpPr>
          <p:cNvPr id="36" name="TextBox 35"/>
          <p:cNvSpPr txBox="1"/>
          <p:nvPr/>
        </p:nvSpPr>
        <p:spPr>
          <a:xfrm>
            <a:off x="6497129" y="3729830"/>
            <a:ext cx="614271" cy="323165"/>
          </a:xfrm>
          <a:prstGeom prst="rect">
            <a:avLst/>
          </a:prstGeom>
          <a:noFill/>
        </p:spPr>
        <p:txBody>
          <a:bodyPr wrap="none" rtlCol="0">
            <a:spAutoFit/>
          </a:bodyPr>
          <a:lstStyle/>
          <a:p>
            <a:r>
              <a:rPr lang="en-US" sz="1500" dirty="0">
                <a:solidFill>
                  <a:srgbClr val="636360"/>
                </a:solidFill>
              </a:rPr>
              <a:t>2019</a:t>
            </a:r>
            <a:endParaRPr lang="en-US" dirty="0">
              <a:solidFill>
                <a:srgbClr val="636360"/>
              </a:solidFill>
            </a:endParaRPr>
          </a:p>
        </p:txBody>
      </p:sp>
      <p:grpSp>
        <p:nvGrpSpPr>
          <p:cNvPr id="4" name="Group 36"/>
          <p:cNvGrpSpPr/>
          <p:nvPr/>
        </p:nvGrpSpPr>
        <p:grpSpPr>
          <a:xfrm>
            <a:off x="3599892" y="2517744"/>
            <a:ext cx="432048" cy="108012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538677" y="1877743"/>
            <a:ext cx="569387" cy="553998"/>
          </a:xfrm>
          <a:prstGeom prst="rect">
            <a:avLst/>
          </a:prstGeom>
          <a:noFill/>
        </p:spPr>
        <p:txBody>
          <a:bodyPr wrap="none" rtlCol="0">
            <a:spAutoFit/>
          </a:bodyPr>
          <a:lstStyle/>
          <a:p>
            <a:r>
              <a:rPr lang="en-US" sz="1500" dirty="0">
                <a:solidFill>
                  <a:srgbClr val="636360"/>
                </a:solidFill>
              </a:rPr>
              <a:t>1</a:t>
            </a:r>
            <a:r>
              <a:rPr lang="en-US" sz="1500" baseline="30000" dirty="0">
                <a:solidFill>
                  <a:srgbClr val="636360"/>
                </a:solidFill>
              </a:rPr>
              <a:t>st</a:t>
            </a:r>
            <a:endParaRPr lang="en-US" sz="1500" dirty="0">
              <a:solidFill>
                <a:srgbClr val="636360"/>
              </a:solidFill>
            </a:endParaRPr>
          </a:p>
          <a:p>
            <a:r>
              <a:rPr lang="en-US" sz="1500" dirty="0">
                <a:solidFill>
                  <a:srgbClr val="636360"/>
                </a:solidFill>
              </a:rPr>
              <a:t>STU</a:t>
            </a:r>
          </a:p>
        </p:txBody>
      </p:sp>
      <p:grpSp>
        <p:nvGrpSpPr>
          <p:cNvPr id="11" name="Group 53"/>
          <p:cNvGrpSpPr/>
          <p:nvPr/>
        </p:nvGrpSpPr>
        <p:grpSpPr>
          <a:xfrm>
            <a:off x="4572001" y="1893378"/>
            <a:ext cx="598241" cy="1704486"/>
            <a:chOff x="4133365" y="2524504"/>
            <a:chExt cx="797655" cy="2272648"/>
          </a:xfrm>
        </p:grpSpPr>
        <p:sp>
          <p:nvSpPr>
            <p:cNvPr id="41" name="TextBox 40"/>
            <p:cNvSpPr txBox="1"/>
            <p:nvPr/>
          </p:nvSpPr>
          <p:spPr>
            <a:xfrm>
              <a:off x="4133365" y="2524504"/>
              <a:ext cx="797655" cy="738664"/>
            </a:xfrm>
            <a:prstGeom prst="rect">
              <a:avLst/>
            </a:prstGeom>
            <a:noFill/>
          </p:spPr>
          <p:txBody>
            <a:bodyPr wrap="none" rtlCol="0">
              <a:spAutoFit/>
            </a:bodyPr>
            <a:lstStyle/>
            <a:p>
              <a:r>
                <a:rPr lang="en-US" sz="1500" dirty="0">
                  <a:solidFill>
                    <a:srgbClr val="636360"/>
                  </a:solidFill>
                </a:rPr>
                <a:t>~ 2</a:t>
              </a:r>
              <a:r>
                <a:rPr lang="en-US" sz="1500" baseline="30000" dirty="0">
                  <a:solidFill>
                    <a:srgbClr val="636360"/>
                  </a:solidFill>
                </a:rPr>
                <a:t>nd</a:t>
              </a:r>
            </a:p>
            <a:p>
              <a:r>
                <a:rPr lang="en-US" sz="15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506849" y="1875072"/>
            <a:ext cx="623889" cy="1722793"/>
            <a:chOff x="5555524" y="2500095"/>
            <a:chExt cx="831852" cy="2297057"/>
          </a:xfrm>
        </p:grpSpPr>
        <p:sp>
          <p:nvSpPr>
            <p:cNvPr id="42" name="TextBox 41"/>
            <p:cNvSpPr txBox="1"/>
            <p:nvPr/>
          </p:nvSpPr>
          <p:spPr>
            <a:xfrm>
              <a:off x="5555524" y="2500095"/>
              <a:ext cx="831852" cy="738664"/>
            </a:xfrm>
            <a:prstGeom prst="rect">
              <a:avLst/>
            </a:prstGeom>
            <a:noFill/>
          </p:spPr>
          <p:txBody>
            <a:bodyPr wrap="none" rtlCol="0">
              <a:spAutoFit/>
            </a:bodyPr>
            <a:lstStyle/>
            <a:p>
              <a:r>
                <a:rPr lang="en-US" sz="1500" dirty="0">
                  <a:solidFill>
                    <a:srgbClr val="636360"/>
                  </a:solidFill>
                </a:rPr>
                <a:t>~ 3</a:t>
              </a:r>
              <a:r>
                <a:rPr lang="en-US" sz="1500" baseline="30000" dirty="0">
                  <a:solidFill>
                    <a:srgbClr val="636360"/>
                  </a:solidFill>
                </a:rPr>
                <a:t>rd</a:t>
              </a:r>
              <a:r>
                <a:rPr lang="en-US" sz="1500" dirty="0">
                  <a:solidFill>
                    <a:srgbClr val="636360"/>
                  </a:solidFill>
                </a:rPr>
                <a:t> </a:t>
              </a:r>
              <a:endParaRPr lang="en-US" sz="1500" baseline="30000" dirty="0">
                <a:solidFill>
                  <a:srgbClr val="636360"/>
                </a:solidFill>
              </a:endParaRPr>
            </a:p>
            <a:p>
              <a:r>
                <a:rPr lang="en-US" sz="15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6395266" y="1875072"/>
            <a:ext cx="451691" cy="1722793"/>
            <a:chOff x="7202281" y="2500095"/>
            <a:chExt cx="602255" cy="2297057"/>
          </a:xfrm>
        </p:grpSpPr>
        <p:sp>
          <p:nvSpPr>
            <p:cNvPr id="43" name="TextBox 42"/>
            <p:cNvSpPr txBox="1"/>
            <p:nvPr/>
          </p:nvSpPr>
          <p:spPr>
            <a:xfrm>
              <a:off x="7202281" y="2500095"/>
              <a:ext cx="575371" cy="738664"/>
            </a:xfrm>
            <a:prstGeom prst="rect">
              <a:avLst/>
            </a:prstGeom>
            <a:noFill/>
          </p:spPr>
          <p:txBody>
            <a:bodyPr wrap="none" rtlCol="0">
              <a:spAutoFit/>
            </a:bodyPr>
            <a:lstStyle/>
            <a:p>
              <a:endParaRPr lang="en-US" sz="1500" dirty="0">
                <a:solidFill>
                  <a:srgbClr val="636360"/>
                </a:solidFill>
              </a:endParaRPr>
            </a:p>
            <a:p>
              <a:r>
                <a:rPr lang="en-US" sz="15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139335" y="2008794"/>
            <a:ext cx="449162" cy="323165"/>
          </a:xfrm>
          <a:prstGeom prst="rect">
            <a:avLst/>
          </a:prstGeom>
          <a:noFill/>
        </p:spPr>
        <p:txBody>
          <a:bodyPr wrap="none" rtlCol="0">
            <a:spAutoFit/>
          </a:bodyPr>
          <a:lstStyle/>
          <a:p>
            <a:r>
              <a:rPr lang="en-US" sz="1500" dirty="0">
                <a:solidFill>
                  <a:srgbClr val="636360"/>
                </a:solidFill>
              </a:rPr>
              <a:t>. . .</a:t>
            </a:r>
          </a:p>
        </p:txBody>
      </p:sp>
      <p:cxnSp>
        <p:nvCxnSpPr>
          <p:cNvPr id="47" name="Straight Connector 46"/>
          <p:cNvCxnSpPr/>
          <p:nvPr/>
        </p:nvCxnSpPr>
        <p:spPr bwMode="auto">
          <a:xfrm>
            <a:off x="6428298" y="1623596"/>
            <a:ext cx="0" cy="2106234"/>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type="body" sz="quarter" idx="13"/>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17</a:t>
            </a:fld>
            <a:endParaRPr lang="en-CA"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65263" y="1317151"/>
            <a:ext cx="6478587" cy="3295650"/>
          </a:xfrm>
        </p:spPr>
      </p:pic>
      <p:sp>
        <p:nvSpPr>
          <p:cNvPr id="6" name="TextBox 5"/>
          <p:cNvSpPr txBox="1"/>
          <p:nvPr/>
        </p:nvSpPr>
        <p:spPr>
          <a:xfrm>
            <a:off x="887574" y="1033832"/>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11"/>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type="body" sz="quarter" idx="13"/>
          </p:nvPr>
        </p:nvSpPr>
        <p:spPr/>
        <p:txBody>
          <a:bodyPr/>
          <a:lstStyle/>
          <a:p>
            <a:r>
              <a:rPr lang="en-US" sz="2400" dirty="0"/>
              <a:t>Specification is written for one target audience… Implementers</a:t>
            </a:r>
          </a:p>
          <a:p>
            <a:pPr lvl="1"/>
            <a:r>
              <a:rPr lang="en-US" sz="1800" dirty="0"/>
              <a:t>Rationale, modeling approaches, etc. kept elsewhere</a:t>
            </a:r>
          </a:p>
          <a:p>
            <a:pPr lvl="1"/>
            <a:r>
              <a:rPr lang="en-US" sz="1800" dirty="0"/>
              <a:t>Make the resources </a:t>
            </a:r>
            <a:r>
              <a:rPr lang="en-US" sz="1800" b="1" dirty="0"/>
              <a:t>simple</a:t>
            </a:r>
            <a:r>
              <a:rPr lang="en-US" sz="1800" dirty="0"/>
              <a:t> and easy to understand and use</a:t>
            </a:r>
          </a:p>
          <a:p>
            <a:pPr lvl="1"/>
            <a:r>
              <a:rPr lang="en-US" sz="1800" dirty="0"/>
              <a:t>Multiple Implementation tools to help get you started from day 1</a:t>
            </a:r>
          </a:p>
          <a:p>
            <a:pPr lvl="2"/>
            <a:r>
              <a:rPr lang="en-US" sz="1500" dirty="0"/>
              <a:t>Publicly available test servers</a:t>
            </a:r>
          </a:p>
          <a:p>
            <a:pPr lvl="2"/>
            <a:r>
              <a:rPr lang="en-US" sz="1500" dirty="0"/>
              <a:t>Starter APIs published with spec</a:t>
            </a:r>
          </a:p>
          <a:p>
            <a:pPr lvl="3"/>
            <a:r>
              <a:rPr lang="en-US" sz="1350" dirty="0"/>
              <a:t>C#, Java, Pascal, ObjectiveC, Javascript</a:t>
            </a:r>
          </a:p>
          <a:p>
            <a:pPr lvl="1"/>
            <a:r>
              <a:rPr lang="en-US" sz="1800" dirty="0">
                <a:sym typeface="Wingdings" pitchFamily="2" charset="2"/>
              </a:rPr>
              <a:t>Lots and lots of examples (and they’re valid too)</a:t>
            </a:r>
            <a:endParaRPr lang="en-US" sz="1800" dirty="0"/>
          </a:p>
          <a:p>
            <a:pPr lvl="0">
              <a:buNone/>
            </a:pPr>
            <a:endParaRPr lang="en-US" sz="18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sp>
        <p:nvSpPr>
          <p:cNvPr id="6" name="Content Placeholder 5"/>
          <p:cNvSpPr>
            <a:spLocks noGrp="1"/>
          </p:cNvSpPr>
          <p:nvPr>
            <p:ph type="body" sz="quarter" idx="13"/>
          </p:nvPr>
        </p:nvSpPr>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Standards Governance Board</a:t>
            </a:r>
          </a:p>
          <a:p>
            <a:pPr lvl="1"/>
            <a:r>
              <a:rPr lang="en-US" sz="21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11"/>
          </p:nvPr>
        </p:nvSpPr>
        <p:spPr/>
        <p:txBody>
          <a:bodyPr/>
          <a:lstStyle/>
          <a:p>
            <a:fld id="{5CC3E5C4-3E2B-40F1-9F2B-C46CEB0C88DF}" type="slidenum">
              <a:rPr lang="en-CA" smtClean="0"/>
              <a:pPr/>
              <a:t>2</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8144" y="1437624"/>
            <a:ext cx="2268252" cy="3017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type="body" sz="quarter" idx="13"/>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a:t>
            </a:r>
            <a:r>
              <a:rPr lang="en-US" sz="2400"/>
              <a:t>FHIR </a:t>
            </a:r>
            <a:r>
              <a:rPr lang="en-US" sz="2400" b="1"/>
              <a:t>Address</a:t>
            </a:r>
            <a:r>
              <a:rPr lang="en-US" sz="2400"/>
              <a:t> </a:t>
            </a:r>
            <a:r>
              <a:rPr lang="en-US" sz="1800" i="1"/>
              <a:t>(before)</a:t>
            </a:r>
            <a:endParaRPr lang="en-CA" sz="2400" i="1" dirty="0"/>
          </a:p>
        </p:txBody>
      </p:sp>
      <p:sp>
        <p:nvSpPr>
          <p:cNvPr id="5" name="Content Placeholder 4"/>
          <p:cNvSpPr>
            <a:spLocks noGrp="1"/>
          </p:cNvSpPr>
          <p:nvPr>
            <p:ph type="body" sz="quarter" idx="13"/>
          </p:nvPr>
        </p:nvSpPr>
        <p:spPr/>
        <p:txBody>
          <a:bodyPr>
            <a:normAutofit fontScale="700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11"/>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Support “Common” Scenarios: Example: FHIR </a:t>
            </a:r>
            <a:r>
              <a:rPr lang="en-US" sz="2400" b="1" dirty="0"/>
              <a:t>Address</a:t>
            </a:r>
            <a:endParaRPr lang="en-CA" sz="2400" b="1" dirty="0"/>
          </a:p>
        </p:txBody>
      </p:sp>
      <p:sp>
        <p:nvSpPr>
          <p:cNvPr id="5" name="Content Placeholder 4"/>
          <p:cNvSpPr>
            <a:spLocks noGrp="1"/>
          </p:cNvSpPr>
          <p:nvPr>
            <p:ph type="body" sz="quarter" idx="13"/>
          </p:nvPr>
        </p:nvSpPr>
        <p:spPr/>
        <p:txBody>
          <a:bodyPr>
            <a:normAutofit fontScale="700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11"/>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p:txBody>
          <a:bodyPr/>
          <a:lstStyle/>
          <a:p>
            <a:r>
              <a:rPr lang="en-US" sz="2100" dirty="0"/>
              <a:t>Same technologies that drive Google, Facebook &amp; Twitter</a:t>
            </a:r>
          </a:p>
          <a:p>
            <a:pPr lvl="1"/>
            <a:r>
              <a:rPr lang="en-US" sz="1725" dirty="0"/>
              <a:t>HTTP </a:t>
            </a:r>
          </a:p>
          <a:p>
            <a:pPr lvl="1"/>
            <a:r>
              <a:rPr lang="en-US" sz="1725" dirty="0"/>
              <a:t>DataTypes W3C compliant</a:t>
            </a:r>
          </a:p>
          <a:p>
            <a:pPr lvl="1"/>
            <a:r>
              <a:rPr lang="en-US" sz="1725" dirty="0"/>
              <a:t>XML, JSON, RDF</a:t>
            </a:r>
          </a:p>
          <a:p>
            <a:pPr lvl="1"/>
            <a:r>
              <a:rPr lang="en-US" sz="1725" dirty="0"/>
              <a:t>REST API</a:t>
            </a:r>
          </a:p>
          <a:p>
            <a:pPr lvl="1"/>
            <a:r>
              <a:rPr lang="en-US" sz="1725" dirty="0"/>
              <a:t>HTTPS, OAuth, etc. for security functions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type="body" sz="quarter" idx="13"/>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1500" dirty="0"/>
              <a:t>(Just like CDA)</a:t>
            </a:r>
          </a:p>
          <a:p>
            <a:pPr lvl="1"/>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24</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198" y="1761661"/>
            <a:ext cx="1574073" cy="2361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4031940" y="2733769"/>
            <a:ext cx="1188132" cy="1188133"/>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grpSp>
        <p:nvGrpSpPr>
          <p:cNvPr id="3" name="Group 2"/>
          <p:cNvGrpSpPr/>
          <p:nvPr/>
        </p:nvGrpSpPr>
        <p:grpSpPr>
          <a:xfrm>
            <a:off x="1817695" y="1977685"/>
            <a:ext cx="4084167" cy="1615323"/>
            <a:chOff x="35496" y="1419622"/>
            <a:chExt cx="8558248" cy="2339839"/>
          </a:xfrm>
        </p:grpSpPr>
        <p:grpSp>
          <p:nvGrpSpPr>
            <p:cNvPr id="12" name="Group 11"/>
            <p:cNvGrpSpPr/>
            <p:nvPr/>
          </p:nvGrpSpPr>
          <p:grpSpPr>
            <a:xfrm>
              <a:off x="35496" y="1867784"/>
              <a:ext cx="3323113" cy="1891677"/>
              <a:chOff x="251520" y="989679"/>
              <a:chExt cx="3323113" cy="1891677"/>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4" y="2346368"/>
                <a:ext cx="3101069" cy="534988"/>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8126200" cy="534987"/>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Message</a:t>
              </a:r>
            </a:p>
          </p:txBody>
        </p:sp>
      </p:grpSp>
      <p:grpSp>
        <p:nvGrpSpPr>
          <p:cNvPr id="4" name="Group 3"/>
          <p:cNvGrpSpPr/>
          <p:nvPr/>
        </p:nvGrpSpPr>
        <p:grpSpPr>
          <a:xfrm>
            <a:off x="4842031" y="2949793"/>
            <a:ext cx="2865041" cy="2111462"/>
            <a:chOff x="3903802" y="2342871"/>
            <a:chExt cx="6003607" cy="3058511"/>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Document</a:t>
              </a:r>
            </a:p>
          </p:txBody>
        </p:sp>
        <p:sp>
          <p:nvSpPr>
            <p:cNvPr id="10" name="Rectangle 9"/>
            <p:cNvSpPr/>
            <p:nvPr/>
          </p:nvSpPr>
          <p:spPr>
            <a:xfrm>
              <a:off x="3903802" y="4063913"/>
              <a:ext cx="5994844" cy="1337469"/>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2"/>
              <a:ext cx="2671112" cy="93622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979713" y="3975906"/>
            <a:ext cx="1002529" cy="6547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3020512" y="3507401"/>
            <a:ext cx="781400" cy="807669"/>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493658" y="1221601"/>
            <a:ext cx="5832648" cy="646331"/>
          </a:xfrm>
          <a:prstGeom prst="rect">
            <a:avLst/>
          </a:prstGeom>
          <a:noFill/>
        </p:spPr>
        <p:txBody>
          <a:bodyPr wrap="square" rtlCol="0">
            <a:spAutoFit/>
          </a:bodyPr>
          <a:lstStyle/>
          <a:p>
            <a:r>
              <a:rPr lang="en-US" dirty="0"/>
              <a:t>The </a:t>
            </a:r>
            <a:r>
              <a:rPr lang="en-US" b="1" dirty="0"/>
              <a:t>content </a:t>
            </a:r>
            <a:r>
              <a:rPr lang="en-US" dirty="0"/>
              <a:t>is the same whatever the interoperability paradigm</a:t>
            </a:r>
          </a:p>
        </p:txBody>
      </p:sp>
      <p:sp>
        <p:nvSpPr>
          <p:cNvPr id="27" name="Rectangle 26"/>
          <p:cNvSpPr/>
          <p:nvPr/>
        </p:nvSpPr>
        <p:spPr>
          <a:xfrm>
            <a:off x="2897814" y="4407955"/>
            <a:ext cx="2052228"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179511" y="4728177"/>
            <a:ext cx="720081" cy="1658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solidFill>
                  <a:schemeClr val="bg1">
                    <a:lumMod val="50000"/>
                  </a:schemeClr>
                </a:solidFill>
              </a:rPr>
              <a:pPr/>
              <a:t>25</a:t>
            </a:fld>
            <a:endParaRPr lang="en-CA" sz="750" dirty="0">
              <a:solidFill>
                <a:schemeClr val="bg1">
                  <a:lumMod val="50000"/>
                </a:schemeClr>
              </a:solidFill>
            </a:endParaRPr>
          </a:p>
        </p:txBody>
      </p:sp>
      <p:sp>
        <p:nvSpPr>
          <p:cNvPr id="2" name="Title 1">
            <a:extLst>
              <a:ext uri="{FF2B5EF4-FFF2-40B4-BE49-F238E27FC236}">
                <a16:creationId xmlns:a16="http://schemas.microsoft.com/office/drawing/2014/main" id="{E93849E1-7CEF-4E27-92D1-6A033993CBCA}"/>
              </a:ext>
            </a:extLst>
          </p:cNvPr>
          <p:cNvSpPr>
            <a:spLocks noGrp="1"/>
          </p:cNvSpPr>
          <p:nvPr>
            <p:ph type="title"/>
          </p:nvPr>
        </p:nvSpPr>
        <p:spPr/>
        <p:txBody>
          <a:bodyPr/>
          <a:lstStyle/>
          <a:p>
            <a:r>
              <a:rPr lang="en-CA" dirty="0"/>
              <a:t>Paradigm Agnostic</a:t>
            </a: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type="body" sz="quarter" idx="13"/>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26</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517744"/>
            <a:ext cx="1943444" cy="19434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4079" y="2517745"/>
            <a:ext cx="1089813" cy="195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type="body" sz="quarter" idx="13"/>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27</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9683" y="2679762"/>
            <a:ext cx="4922044" cy="1500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70" y="1815667"/>
            <a:ext cx="1310879" cy="13644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type="body" sz="quarter" idx="13"/>
          </p:nvPr>
        </p:nvSpPr>
        <p:spPr/>
        <p:txBody>
          <a:bodyPr/>
          <a:lstStyle/>
          <a:p>
            <a:r>
              <a:rPr lang="en-US" sz="2175" dirty="0"/>
              <a:t>The Content model</a:t>
            </a:r>
          </a:p>
          <a:p>
            <a:pPr marL="257175" lvl="1" indent="-257175">
              <a:buSzPct val="75000"/>
              <a:buFont typeface="Wingdings" pitchFamily="2" charset="2"/>
              <a:buChar char="n"/>
            </a:pPr>
            <a:r>
              <a:rPr lang="en-US" sz="2175" dirty="0">
                <a:ea typeface="+mn-ea"/>
                <a:cs typeface="+mn-cs"/>
              </a:rPr>
              <a:t>The Thing that is exchanged</a:t>
            </a:r>
          </a:p>
          <a:p>
            <a:pPr lvl="1"/>
            <a:r>
              <a:rPr lang="en-US" sz="1725" dirty="0"/>
              <a:t>Via REST (FHIR Restful API), </a:t>
            </a:r>
            <a:r>
              <a:rPr lang="en-US" sz="1500" dirty="0"/>
              <a:t>Messages, Documents</a:t>
            </a:r>
          </a:p>
          <a:p>
            <a:r>
              <a:rPr lang="en-US" sz="2175" dirty="0"/>
              <a:t>Informed by much past work inside and outside of HL7</a:t>
            </a:r>
          </a:p>
          <a:p>
            <a:pPr lvl="1"/>
            <a:r>
              <a:rPr lang="en-US" sz="1650" dirty="0"/>
              <a:t>HL7: version 2, version 3 (RIM), CDA</a:t>
            </a:r>
          </a:p>
          <a:p>
            <a:pPr lvl="1"/>
            <a:r>
              <a:rPr lang="en-US" sz="1650" dirty="0"/>
              <a:t>Other SDOs: openEHR, CIMI, ISO 13606, IHE, DICOM</a:t>
            </a:r>
            <a:endParaRPr lang="en-US" sz="15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11"/>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type="body" sz="quarter" idx="13"/>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29</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668" y="2787774"/>
            <a:ext cx="3554592" cy="17310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type="body" sz="quarter" idx="13"/>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ttps://github.com/FHIR/documents/tree/master/presentations/2018-09%20Tutorials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3675" y="3541143"/>
            <a:ext cx="628650" cy="2214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11"/>
          </p:nvPr>
        </p:nvSpPr>
        <p:spPr/>
        <p:txBody>
          <a:bodyPr/>
          <a:lstStyle/>
          <a:p>
            <a:fld id="{5CC3E5C4-3E2B-40F1-9F2B-C46CEB0C88DF}" type="slidenum">
              <a:rPr lang="en-CA" smtClean="0"/>
              <a:pPr/>
              <a:t>30</a:t>
            </a:fld>
            <a:endParaRPr lang="en-CA" dirty="0"/>
          </a:p>
        </p:txBody>
      </p:sp>
      <p:pic>
        <p:nvPicPr>
          <p:cNvPr id="9" name="Snagit_PPT62A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40961" y="973138"/>
            <a:ext cx="4349750" cy="3754437"/>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2" y="1374973"/>
            <a:ext cx="4152859" cy="3519036"/>
          </a:xfrm>
          <a:prstGeom prst="rect">
            <a:avLst/>
          </a:prstGeom>
        </p:spPr>
      </p:pic>
    </p:spTree>
    <p:extLst>
      <p:ext uri="{BB962C8B-B14F-4D97-AF65-F5344CB8AC3E}">
        <p14:creationId xmlns:p14="http://schemas.microsoft.com/office/powerpoint/2010/main" val="19001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31</a:t>
            </a:fld>
            <a:endParaRPr lang="en-CA" sz="750"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737574" y="1729298"/>
            <a:ext cx="345638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t>Administrative</a:t>
            </a:r>
          </a:p>
          <a:p>
            <a:pPr lvl="1"/>
            <a:r>
              <a:rPr lang="en-GB" sz="1500" b="1" kern="0" dirty="0"/>
              <a:t>Patient</a:t>
            </a:r>
            <a:r>
              <a:rPr lang="en-GB" sz="1500" kern="0" dirty="0"/>
              <a:t>, </a:t>
            </a:r>
            <a:r>
              <a:rPr lang="en-GB" sz="1500" b="1" kern="0" dirty="0"/>
              <a:t>Encounter</a:t>
            </a:r>
            <a:r>
              <a:rPr lang="en-GB" sz="1500" kern="0" dirty="0"/>
              <a:t>, Organization, Location</a:t>
            </a:r>
          </a:p>
          <a:p>
            <a:r>
              <a:rPr lang="en-GB" sz="1800" kern="0" dirty="0"/>
              <a:t>Clinical Concepts</a:t>
            </a:r>
          </a:p>
          <a:p>
            <a:pPr lvl="1"/>
            <a:r>
              <a:rPr lang="en-GB" sz="1500" b="1" kern="0" dirty="0"/>
              <a:t>Problem</a:t>
            </a:r>
            <a:r>
              <a:rPr lang="en-GB" sz="1500" kern="0" dirty="0"/>
              <a:t>, </a:t>
            </a:r>
            <a:r>
              <a:rPr lang="en-GB" sz="1500" b="1" kern="0" dirty="0"/>
              <a:t>AllergyIntolerance</a:t>
            </a:r>
            <a:r>
              <a:rPr lang="en-GB" sz="1500" kern="0" dirty="0"/>
              <a:t>, Procedure, CarePlan</a:t>
            </a:r>
          </a:p>
          <a:p>
            <a:pPr marL="342900" lvl="1" indent="0">
              <a:buNone/>
            </a:pPr>
            <a:r>
              <a:rPr lang="en-GB" sz="1500" kern="0" dirty="0"/>
              <a:t>   Medication</a:t>
            </a:r>
          </a:p>
          <a:p>
            <a:r>
              <a:rPr lang="en-GB" sz="1800" kern="0" dirty="0"/>
              <a:t>Infrastructure</a:t>
            </a:r>
          </a:p>
          <a:p>
            <a:pPr lvl="1"/>
            <a:r>
              <a:rPr lang="en-GB" sz="1500" b="1" kern="0" dirty="0"/>
              <a:t>Composition</a:t>
            </a:r>
            <a:r>
              <a:rPr lang="en-GB" sz="1500" kern="0" dirty="0"/>
              <a:t>, MessageHeader, </a:t>
            </a:r>
            <a:r>
              <a:rPr lang="en-GB" sz="1500" kern="0" dirty="0" err="1"/>
              <a:t>CapabilityStatement</a:t>
            </a:r>
            <a:endParaRPr lang="en-GB" sz="15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4409982" y="1977684"/>
            <a:ext cx="3996444" cy="3071478"/>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1800" kern="0" dirty="0">
                <a:solidFill>
                  <a:schemeClr val="bg1">
                    <a:lumMod val="50000"/>
                  </a:schemeClr>
                </a:solidFill>
              </a:rPr>
              <a:t>Gender – too small</a:t>
            </a:r>
          </a:p>
          <a:p>
            <a:r>
              <a:rPr lang="en-GB" sz="1800" dirty="0">
                <a:solidFill>
                  <a:schemeClr val="bg1">
                    <a:lumMod val="50000"/>
                  </a:schemeClr>
                </a:solidFill>
              </a:rPr>
              <a:t>Blood Pressure – too specific (see profiles, terminology)</a:t>
            </a:r>
          </a:p>
          <a:p>
            <a:r>
              <a:rPr lang="en-GB" sz="1800" dirty="0">
                <a:solidFill>
                  <a:schemeClr val="bg1">
                    <a:lumMod val="50000"/>
                  </a:schemeClr>
                </a:solidFill>
              </a:rPr>
              <a:t>Electronic Health Record – too big</a:t>
            </a:r>
          </a:p>
          <a:p>
            <a:endParaRPr lang="en-GB" sz="18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350658" y="1281838"/>
            <a:ext cx="3030141" cy="479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4408773" y="1300237"/>
            <a:ext cx="3030141" cy="479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sz="2325"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type="body" sz="quarter" idx="13"/>
          </p:nvPr>
        </p:nvSpPr>
        <p:spPr/>
        <p:txBody>
          <a:bodyPr/>
          <a:lstStyle/>
          <a:p>
            <a:r>
              <a:rPr lang="en-AU" sz="2100" dirty="0"/>
              <a:t>Resources are independent – don’t need other resources to correctly interpret a resource</a:t>
            </a:r>
          </a:p>
          <a:p>
            <a:r>
              <a:rPr lang="en-US" sz="2100" dirty="0"/>
              <a:t>But a single resource doesn't say very much, but a collection of resources taken together creates a useful clinical record.</a:t>
            </a:r>
            <a:endParaRPr lang="en-AU" sz="195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32</a:t>
            </a:fld>
            <a:endParaRPr lang="en-CA" sz="750" dirty="0"/>
          </a:p>
        </p:txBody>
      </p:sp>
    </p:spTree>
    <p:extLst>
      <p:ext uri="{BB962C8B-B14F-4D97-AF65-F5344CB8AC3E}">
        <p14:creationId xmlns:p14="http://schemas.microsoft.com/office/powerpoint/2010/main" val="2866081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11"/>
          </p:nvPr>
        </p:nvSpPr>
        <p:spPr/>
        <p:txBody>
          <a:bodyPr/>
          <a:lstStyle/>
          <a:p>
            <a:fld id="{5CC3E5C4-3E2B-40F1-9F2B-C46CEB0C88DF}" type="slidenum">
              <a:rPr lang="en-CA" smtClean="0"/>
              <a:pPr/>
              <a:t>33</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876" y="1284013"/>
            <a:ext cx="7791398" cy="3609995"/>
          </a:xfrm>
          <a:prstGeom prst="rect">
            <a:avLst/>
          </a:prstGeom>
        </p:spPr>
      </p:pic>
      <p:sp>
        <p:nvSpPr>
          <p:cNvPr id="7" name="Rectangle 6"/>
          <p:cNvSpPr/>
          <p:nvPr/>
        </p:nvSpPr>
        <p:spPr bwMode="auto">
          <a:xfrm>
            <a:off x="6462300" y="2634334"/>
            <a:ext cx="1782108" cy="1989644"/>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6570222" y="2750869"/>
            <a:ext cx="864096" cy="216024"/>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r>
              <a:rPr lang="en-US" sz="825" dirty="0">
                <a:latin typeface="Arial" charset="0"/>
              </a:rPr>
              <a:t>FHIR resource</a:t>
            </a:r>
          </a:p>
        </p:txBody>
      </p:sp>
      <p:sp>
        <p:nvSpPr>
          <p:cNvPr id="9" name="TextBox 8"/>
          <p:cNvSpPr txBox="1"/>
          <p:nvPr/>
        </p:nvSpPr>
        <p:spPr>
          <a:xfrm>
            <a:off x="6794523" y="3015532"/>
            <a:ext cx="1449886" cy="738664"/>
          </a:xfrm>
          <a:prstGeom prst="rect">
            <a:avLst/>
          </a:prstGeom>
          <a:noFill/>
        </p:spPr>
        <p:txBody>
          <a:bodyPr wrap="square" rtlCol="0">
            <a:spAutoFit/>
          </a:bodyPr>
          <a:lstStyle/>
          <a:p>
            <a:r>
              <a:rPr lang="en-AU" sz="1050" dirty="0"/>
              <a:t>“container” of information that represent something in the real world </a:t>
            </a:r>
            <a:endParaRPr lang="en-US" sz="1050" dirty="0"/>
          </a:p>
        </p:txBody>
      </p:sp>
      <p:cxnSp>
        <p:nvCxnSpPr>
          <p:cNvPr id="11" name="Curved Connector 10"/>
          <p:cNvCxnSpPr/>
          <p:nvPr/>
        </p:nvCxnSpPr>
        <p:spPr bwMode="auto">
          <a:xfrm>
            <a:off x="6578498" y="3926884"/>
            <a:ext cx="540060" cy="162018"/>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786291" y="4160232"/>
            <a:ext cx="1134126" cy="415498"/>
          </a:xfrm>
          <a:prstGeom prst="rect">
            <a:avLst/>
          </a:prstGeom>
          <a:noFill/>
        </p:spPr>
        <p:txBody>
          <a:bodyPr wrap="square" rtlCol="0">
            <a:spAutoFit/>
          </a:bodyPr>
          <a:lstStyle/>
          <a:p>
            <a:r>
              <a:rPr lang="en-US" sz="1050" dirty="0"/>
              <a:t>Link between resources</a:t>
            </a:r>
          </a:p>
        </p:txBody>
      </p:sp>
    </p:spTree>
    <p:extLst>
      <p:ext uri="{BB962C8B-B14F-4D97-AF65-F5344CB8AC3E}">
        <p14:creationId xmlns:p14="http://schemas.microsoft.com/office/powerpoint/2010/main" val="2221418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a tour of a FHIR Resource </a:t>
            </a:r>
            <a:endParaRPr lang="en-AU" dirty="0"/>
          </a:p>
        </p:txBody>
      </p:sp>
      <p:sp>
        <p:nvSpPr>
          <p:cNvPr id="3" name="Content Placeholder 2"/>
          <p:cNvSpPr>
            <a:spLocks noGrp="1"/>
          </p:cNvSpPr>
          <p:nvPr>
            <p:ph type="body" sz="quarter" idx="13"/>
          </p:nvPr>
        </p:nvSpPr>
        <p:spPr/>
        <p:txBody>
          <a:bodyPr/>
          <a:lstStyle/>
          <a:p>
            <a:r>
              <a:rPr lang="en-AU" sz="2100" dirty="0"/>
              <a:t>Scope and Usage Notes</a:t>
            </a:r>
          </a:p>
          <a:p>
            <a:r>
              <a:rPr lang="en-AU" sz="2100" dirty="0"/>
              <a:t>Resource Content (UML and XML)</a:t>
            </a:r>
          </a:p>
          <a:p>
            <a:r>
              <a:rPr lang="en-AU" sz="2100" dirty="0"/>
              <a:t>Terminology Bindings</a:t>
            </a:r>
          </a:p>
          <a:p>
            <a:r>
              <a:rPr lang="en-AU" sz="2100" dirty="0"/>
              <a:t>Constraints</a:t>
            </a:r>
          </a:p>
          <a:p>
            <a:r>
              <a:rPr lang="en-AU" sz="2100" dirty="0"/>
              <a:t>Implementation Issues</a:t>
            </a:r>
          </a:p>
          <a:p>
            <a:r>
              <a:rPr lang="en-AU" sz="2100" dirty="0"/>
              <a:t>Search Parameters</a:t>
            </a:r>
          </a:p>
          <a:p>
            <a:r>
              <a:rPr lang="en-AU" sz="2100" dirty="0"/>
              <a:t>Examples, Profiles, Formal Definitions</a:t>
            </a:r>
          </a:p>
          <a:p>
            <a:r>
              <a:rPr lang="en-AU" sz="21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11"/>
          </p:nvPr>
        </p:nvSpPr>
        <p:spPr/>
        <p:txBody>
          <a:bodyPr/>
          <a:lstStyle/>
          <a:p>
            <a:fld id="{5CC3E5C4-3E2B-40F1-9F2B-C46CEB0C88DF}" type="slidenum">
              <a:rPr lang="en-CA" smtClean="0"/>
              <a:pPr/>
              <a:t>34</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35</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893" y="212430"/>
            <a:ext cx="3812837" cy="4643284"/>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6"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9"/>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10"/>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11"/>
          </p:nvPr>
        </p:nvSpPr>
        <p:spPr/>
        <p:txBody>
          <a:bodyPr/>
          <a:lstStyle/>
          <a:p>
            <a:fld id="{5CC3E5C4-3E2B-40F1-9F2B-C46CEB0C88DF}" type="slidenum">
              <a:rPr lang="en-CA" smtClean="0"/>
              <a:pPr/>
              <a:t>37</a:t>
            </a:fld>
            <a:endParaRPr lang="en-CA" dirty="0"/>
          </a:p>
        </p:txBody>
      </p:sp>
      <p:pic>
        <p:nvPicPr>
          <p:cNvPr id="7" name="Picture 6"/>
          <p:cNvPicPr>
            <a:picLocks noChangeAspect="1"/>
          </p:cNvPicPr>
          <p:nvPr/>
        </p:nvPicPr>
        <p:blipFill>
          <a:blip r:embed="rId2"/>
          <a:stretch>
            <a:fillRect/>
          </a:stretch>
        </p:blipFill>
        <p:spPr>
          <a:xfrm>
            <a:off x="1366629" y="1395102"/>
            <a:ext cx="6445731" cy="34449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4" name="Text Placeholder 3"/>
          <p:cNvSpPr>
            <a:spLocks noGrp="1"/>
          </p:cNvSpPr>
          <p:nvPr>
            <p:ph type="body" sz="quarter" idx="13"/>
          </p:nvPr>
        </p:nvSpPr>
        <p:spPr/>
        <p:txBody>
          <a:bodyPr/>
          <a:lstStyle/>
          <a:p>
            <a:r>
              <a:rPr lang="en-US" dirty="0"/>
              <a:t>Each Resource is composed of about 20-40 resource “elements”</a:t>
            </a:r>
          </a:p>
          <a:p>
            <a:r>
              <a:rPr lang="en-US" dirty="0"/>
              <a:t>Each resource element is defined by:</a:t>
            </a:r>
          </a:p>
          <a:p>
            <a:pPr lvl="1"/>
            <a:r>
              <a:rPr lang="en-US" sz="1800" dirty="0"/>
              <a:t>Name</a:t>
            </a:r>
          </a:p>
          <a:p>
            <a:pPr lvl="1"/>
            <a:r>
              <a:rPr lang="en-US" sz="1800" dirty="0"/>
              <a:t>Cardinality</a:t>
            </a:r>
          </a:p>
          <a:p>
            <a:pPr lvl="1"/>
            <a:r>
              <a:rPr lang="en-US" sz="1800" dirty="0"/>
              <a:t>Type (Data type or structural resource)</a:t>
            </a:r>
          </a:p>
          <a:p>
            <a:pPr lvl="1"/>
            <a:r>
              <a:rPr lang="en-US" sz="1800" dirty="0"/>
              <a:t>Description</a:t>
            </a:r>
          </a:p>
          <a:p>
            <a:pPr lvl="1"/>
            <a:r>
              <a:rPr lang="en-US" sz="1800" dirty="0"/>
              <a:t>Terminology Binding</a:t>
            </a:r>
          </a:p>
          <a:p>
            <a:pPr lvl="1"/>
            <a:r>
              <a:rPr lang="en-US" sz="1800" dirty="0"/>
              <a:t>Other stuff (Comments, Constraints, Summary Flags, mappings, etc.)</a:t>
            </a:r>
          </a:p>
          <a:p>
            <a:pPr lvl="1"/>
            <a:endParaRPr lang="en-US" dirty="0"/>
          </a:p>
          <a:p>
            <a:endParaRPr lang="en-US" dirty="0"/>
          </a:p>
          <a:p>
            <a:endParaRPr lang="en-US" dirty="0"/>
          </a:p>
          <a:p>
            <a:endParaRPr lang="en-US" dirty="0"/>
          </a:p>
          <a:p>
            <a:endParaRPr lang="en-US" sz="2100" dirty="0"/>
          </a:p>
          <a:p>
            <a:pPr lvl="1"/>
            <a:endParaRPr lang="en-US" sz="1725" dirty="0"/>
          </a:p>
        </p:txBody>
      </p:sp>
      <p:sp>
        <p:nvSpPr>
          <p:cNvPr id="3" name="Slide Number Placeholder 2"/>
          <p:cNvSpPr>
            <a:spLocks noGrp="1"/>
          </p:cNvSpPr>
          <p:nvPr>
            <p:ph type="sldNum" sz="quarter" idx="11"/>
          </p:nvPr>
        </p:nvSpPr>
        <p:spPr/>
        <p:txBody>
          <a:body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6767488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4" name="Text Placeholder 3"/>
          <p:cNvSpPr>
            <a:spLocks noGrp="1"/>
          </p:cNvSpPr>
          <p:nvPr>
            <p:ph type="body" sz="quarter" idx="13"/>
          </p:nvPr>
        </p:nvSpPr>
        <p:spPr/>
        <p:txBody>
          <a:bodyPr/>
          <a:lstStyle/>
          <a:p>
            <a:endParaRPr lang="en-US" dirty="0"/>
          </a:p>
          <a:p>
            <a:endParaRPr lang="en-US" dirty="0"/>
          </a:p>
          <a:p>
            <a:endParaRPr lang="en-US" dirty="0"/>
          </a:p>
          <a:p>
            <a:endParaRPr lang="en-US" dirty="0"/>
          </a:p>
          <a:p>
            <a:endParaRPr lang="en-US" sz="2100" dirty="0"/>
          </a:p>
          <a:p>
            <a:r>
              <a:rPr lang="en-US" sz="2100" dirty="0"/>
              <a:t>Based on w3c schema and ISO data types</a:t>
            </a:r>
          </a:p>
          <a:p>
            <a:r>
              <a:rPr lang="en-US" sz="2100" dirty="0"/>
              <a:t>Simplified – Stick to the “80% rule” – only expose what most will use</a:t>
            </a:r>
            <a:endParaRPr lang="en-US" sz="1725" dirty="0"/>
          </a:p>
        </p:txBody>
      </p:sp>
      <p:sp>
        <p:nvSpPr>
          <p:cNvPr id="3" name="Slide Number Placeholder 2"/>
          <p:cNvSpPr>
            <a:spLocks noGrp="1"/>
          </p:cNvSpPr>
          <p:nvPr>
            <p:ph type="sldNum" sz="quarter" idx="11"/>
          </p:nvPr>
        </p:nvSpPr>
        <p:spPr/>
        <p:txBody>
          <a:bodyPr/>
          <a:lstStyle/>
          <a:p>
            <a:fld id="{5CC3E5C4-3E2B-40F1-9F2B-C46CEB0C88DF}" type="slidenum">
              <a:rPr lang="en-CA" smtClean="0"/>
              <a:pPr/>
              <a:t>39</a:t>
            </a:fld>
            <a:endParaRPr lang="en-CA"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355" y="1323976"/>
            <a:ext cx="5544945" cy="2212891"/>
          </a:xfrm>
          <a:prstGeom prst="rect">
            <a:avLst/>
          </a:prstGeom>
        </p:spPr>
      </p:pic>
    </p:spTree>
    <p:extLst>
      <p:ext uri="{BB962C8B-B14F-4D97-AF65-F5344CB8AC3E}">
        <p14:creationId xmlns:p14="http://schemas.microsoft.com/office/powerpoint/2010/main" val="424785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type="body" sz="quarter" idx="13"/>
          </p:nvPr>
        </p:nvSpPr>
        <p:spPr/>
        <p:txBody>
          <a:bodyPr/>
          <a:lstStyle/>
          <a:p>
            <a:r>
              <a:rPr lang="en-US" sz="2000" dirty="0"/>
              <a:t>Grahame Grieve</a:t>
            </a:r>
          </a:p>
          <a:p>
            <a:r>
              <a:rPr lang="en-US" sz="2000" dirty="0"/>
              <a:t>Lloyd McKenzie</a:t>
            </a:r>
          </a:p>
          <a:p>
            <a:r>
              <a:rPr lang="en-US" sz="2000" dirty="0"/>
              <a:t>Ewout Kramer</a:t>
            </a:r>
          </a:p>
          <a:p>
            <a:r>
              <a:rPr lang="en-US" sz="2000" dirty="0"/>
              <a:t>David Hay</a:t>
            </a:r>
          </a:p>
          <a:p>
            <a:r>
              <a:rPr lang="en-US" sz="2000" dirty="0"/>
              <a:t>Josh Mandel</a:t>
            </a:r>
          </a:p>
          <a:p>
            <a:r>
              <a:rPr lang="en-US" sz="2000" dirty="0"/>
              <a:t>Brett </a:t>
            </a:r>
            <a:r>
              <a:rPr lang="en-US" sz="2000" dirty="0" err="1"/>
              <a:t>Marquard</a:t>
            </a:r>
            <a:r>
              <a:rPr lang="en-US" sz="2000" dirty="0"/>
              <a:t> </a:t>
            </a:r>
          </a:p>
          <a:p>
            <a:r>
              <a:rPr lang="en-US" sz="2000" dirty="0"/>
              <a:t>Rik Smithies</a:t>
            </a:r>
          </a:p>
          <a:p>
            <a:r>
              <a:rPr lang="en-US" sz="2000" dirty="0"/>
              <a:t>et al</a:t>
            </a:r>
          </a:p>
          <a:p>
            <a:endParaRPr lang="en-US" sz="20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9483" y="465516"/>
            <a:ext cx="4300061" cy="446196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11"/>
          </p:nvPr>
        </p:nvSpPr>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type="body" sz="quarter" idx="13"/>
          </p:nvPr>
        </p:nvSpPr>
        <p:spPr/>
        <p:txBody>
          <a:bodyPr>
            <a:normAutofit/>
          </a:bodyPr>
          <a:lstStyle/>
          <a:p>
            <a:r>
              <a:rPr lang="en-US" dirty="0"/>
              <a:t>Where a property can have different datatypes</a:t>
            </a:r>
          </a:p>
          <a:p>
            <a:r>
              <a:rPr lang="en-US" dirty="0"/>
              <a:t>Can use a profile to restrict to specific type</a:t>
            </a:r>
          </a:p>
          <a:p>
            <a:pPr lvl="1"/>
            <a:r>
              <a:rPr lang="en-US" dirty="0"/>
              <a:t>To come!</a:t>
            </a:r>
          </a:p>
        </p:txBody>
      </p:sp>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11"/>
          </p:nvPr>
        </p:nvSpPr>
        <p:spPr/>
        <p:txBody>
          <a:bodyPr/>
          <a:lstStyle/>
          <a:p>
            <a:fld id="{5CC3E5C4-3E2B-40F1-9F2B-C46CEB0C88DF}" type="slidenum">
              <a:rPr lang="en-CA" smtClean="0"/>
              <a:pPr/>
              <a:t>41</a:t>
            </a:fld>
            <a:endParaRPr lang="en-CA" dirty="0"/>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646" y="1221600"/>
            <a:ext cx="6200775" cy="2066925"/>
          </a:xfrm>
          <a:prstGeom prst="rect">
            <a:avLst/>
          </a:prstGeom>
        </p:spPr>
      </p:pic>
      <p:pic>
        <p:nvPicPr>
          <p:cNvPr id="5" name="Picture 4" descr="circle.png"/>
          <p:cNvPicPr>
            <a:picLocks noChangeAspect="1"/>
          </p:cNvPicPr>
          <p:nvPr/>
        </p:nvPicPr>
        <p:blipFill>
          <a:blip r:embed="rId3" cstate="print"/>
          <a:stretch>
            <a:fillRect/>
          </a:stretch>
        </p:blipFill>
        <p:spPr>
          <a:xfrm>
            <a:off x="1385646" y="2247714"/>
            <a:ext cx="2357479" cy="1080120"/>
          </a:xfrm>
          <a:prstGeom prst="rect">
            <a:avLst/>
          </a:prstGeom>
        </p:spPr>
      </p:pic>
      <p:pic>
        <p:nvPicPr>
          <p:cNvPr id="6" name="Picture 5" descr="circle.png"/>
          <p:cNvPicPr>
            <a:picLocks noChangeAspect="1"/>
          </p:cNvPicPr>
          <p:nvPr/>
        </p:nvPicPr>
        <p:blipFill>
          <a:blip r:embed="rId3" cstate="print"/>
          <a:stretch>
            <a:fillRect/>
          </a:stretch>
        </p:blipFill>
        <p:spPr>
          <a:xfrm>
            <a:off x="1331640" y="1113588"/>
            <a:ext cx="2322258" cy="1063983"/>
          </a:xfrm>
          <a:prstGeom prst="rect">
            <a:avLst/>
          </a:prstGeom>
        </p:spPr>
      </p:pic>
    </p:spTree>
    <p:extLst>
      <p:ext uri="{BB962C8B-B14F-4D97-AF65-F5344CB8AC3E}">
        <p14:creationId xmlns:p14="http://schemas.microsoft.com/office/powerpoint/2010/main" val="680549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42</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0479" y="1275607"/>
            <a:ext cx="5843550" cy="34593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type="body" sz="quarter" idx="13"/>
          </p:nvPr>
        </p:nvSpPr>
        <p:spPr/>
        <p:txBody>
          <a:bodyPr/>
          <a:lstStyle/>
          <a:p>
            <a:r>
              <a:rPr lang="en-US" sz="2400" dirty="0"/>
              <a:t>2 different ‘sorts’ of identity</a:t>
            </a:r>
          </a:p>
          <a:p>
            <a:pPr lvl="1"/>
            <a:r>
              <a:rPr lang="en-US" sz="2100" dirty="0"/>
              <a:t>ID identifies a resource on a (REST) server</a:t>
            </a:r>
          </a:p>
          <a:p>
            <a:pPr lvl="2"/>
            <a:r>
              <a:rPr lang="en-US" sz="2100" dirty="0"/>
              <a:t>Is Metadata</a:t>
            </a:r>
          </a:p>
          <a:p>
            <a:pPr lvl="2"/>
            <a:r>
              <a:rPr lang="en-US" sz="2100" dirty="0"/>
              <a:t>Will change between servers</a:t>
            </a:r>
          </a:p>
          <a:p>
            <a:pPr lvl="1"/>
            <a:r>
              <a:rPr lang="en-US" sz="2100" dirty="0"/>
              <a:t>Identifier</a:t>
            </a:r>
          </a:p>
          <a:p>
            <a:pPr lvl="2"/>
            <a:r>
              <a:rPr lang="en-US" sz="2100" dirty="0"/>
              <a:t>Business identifier</a:t>
            </a:r>
          </a:p>
          <a:p>
            <a:pPr lvl="2"/>
            <a:r>
              <a:rPr lang="en-US" sz="21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11"/>
          </p:nvPr>
        </p:nvSpPr>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endParaRPr lang="en-US" dirty="0">
              <a:solidFill>
                <a:srgbClr val="636360"/>
              </a:solidFill>
            </a:endParaRPr>
          </a:p>
          <a:p>
            <a:pPr lvl="1"/>
            <a:r>
              <a:rPr lang="en-US" b="1" dirty="0">
                <a:latin typeface="Courier New" pitchFamily="49" charset="0"/>
                <a:cs typeface="Courier New" pitchFamily="49" charset="0"/>
              </a:rPr>
              <a:t>https://server.org/fhir/Patient/1</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44</a:t>
            </a:fld>
            <a:endParaRPr lang="en-CA" dirty="0"/>
          </a:p>
        </p:txBody>
      </p:sp>
      <p:grpSp>
        <p:nvGrpSpPr>
          <p:cNvPr id="4" name="Group 3">
            <a:extLst>
              <a:ext uri="{FF2B5EF4-FFF2-40B4-BE49-F238E27FC236}">
                <a16:creationId xmlns:a16="http://schemas.microsoft.com/office/drawing/2014/main" id="{BC7DD3D3-BE34-4073-BE09-40E02069C6E5}"/>
              </a:ext>
            </a:extLst>
          </p:cNvPr>
          <p:cNvGrpSpPr/>
          <p:nvPr/>
        </p:nvGrpSpPr>
        <p:grpSpPr>
          <a:xfrm>
            <a:off x="1412837" y="2556031"/>
            <a:ext cx="3402380" cy="622402"/>
            <a:chOff x="2249742" y="2556031"/>
            <a:chExt cx="3402380" cy="622402"/>
          </a:xfrm>
        </p:grpSpPr>
        <p:sp>
          <p:nvSpPr>
            <p:cNvPr id="6" name="Left Brace 5"/>
            <p:cNvSpPr/>
            <p:nvPr/>
          </p:nvSpPr>
          <p:spPr bwMode="auto">
            <a:xfrm rot="16200000">
              <a:off x="3808057" y="997716"/>
              <a:ext cx="285750" cy="340238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385799" y="2809101"/>
              <a:ext cx="1069524" cy="369332"/>
            </a:xfrm>
            <a:prstGeom prst="rect">
              <a:avLst/>
            </a:prstGeom>
            <a:noFill/>
          </p:spPr>
          <p:txBody>
            <a:bodyPr wrap="none" rtlCol="0">
              <a:spAutoFit/>
            </a:bodyPr>
            <a:lstStyle/>
            <a:p>
              <a:r>
                <a:rPr lang="en-US" dirty="0">
                  <a:solidFill>
                    <a:srgbClr val="636360"/>
                  </a:solidFill>
                </a:rPr>
                <a:t>endpoint</a:t>
              </a:r>
            </a:p>
          </p:txBody>
        </p:sp>
      </p:grpSp>
      <p:grpSp>
        <p:nvGrpSpPr>
          <p:cNvPr id="5" name="Group 4">
            <a:extLst>
              <a:ext uri="{FF2B5EF4-FFF2-40B4-BE49-F238E27FC236}">
                <a16:creationId xmlns:a16="http://schemas.microsoft.com/office/drawing/2014/main" id="{FDC92BF1-DA3F-4331-91B0-CCA129297DEA}"/>
              </a:ext>
            </a:extLst>
          </p:cNvPr>
          <p:cNvGrpSpPr/>
          <p:nvPr/>
        </p:nvGrpSpPr>
        <p:grpSpPr>
          <a:xfrm>
            <a:off x="5023724" y="1608446"/>
            <a:ext cx="1582484" cy="607058"/>
            <a:chOff x="5814137" y="1608446"/>
            <a:chExt cx="1582484" cy="607058"/>
          </a:xfrm>
        </p:grpSpPr>
        <p:sp>
          <p:nvSpPr>
            <p:cNvPr id="8" name="Left Brace 7"/>
            <p:cNvSpPr/>
            <p:nvPr/>
          </p:nvSpPr>
          <p:spPr bwMode="auto">
            <a:xfrm rot="5400000">
              <a:off x="6169460" y="1508707"/>
              <a:ext cx="351475" cy="106211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814137" y="1608446"/>
              <a:ext cx="1582484" cy="369332"/>
            </a:xfrm>
            <a:prstGeom prst="rect">
              <a:avLst/>
            </a:prstGeom>
            <a:noFill/>
          </p:spPr>
          <p:txBody>
            <a:bodyPr wrap="none" rtlCol="0">
              <a:spAutoFit/>
            </a:bodyPr>
            <a:lstStyle/>
            <a:p>
              <a:r>
                <a:rPr lang="en-US" dirty="0">
                  <a:solidFill>
                    <a:srgbClr val="636360"/>
                  </a:solidFill>
                </a:rPr>
                <a:t>resource type</a:t>
              </a:r>
            </a:p>
          </p:txBody>
        </p:sp>
      </p:grpSp>
      <p:grpSp>
        <p:nvGrpSpPr>
          <p:cNvPr id="14" name="Group 13">
            <a:extLst>
              <a:ext uri="{FF2B5EF4-FFF2-40B4-BE49-F238E27FC236}">
                <a16:creationId xmlns:a16="http://schemas.microsoft.com/office/drawing/2014/main" id="{57F6C3E6-5CF3-4F2B-A476-3CDDEDFF33CC}"/>
              </a:ext>
            </a:extLst>
          </p:cNvPr>
          <p:cNvGrpSpPr/>
          <p:nvPr/>
        </p:nvGrpSpPr>
        <p:grpSpPr>
          <a:xfrm>
            <a:off x="6134844" y="2517743"/>
            <a:ext cx="432048" cy="747375"/>
            <a:chOff x="6894258" y="2517743"/>
            <a:chExt cx="432048" cy="747375"/>
          </a:xfrm>
        </p:grpSpPr>
        <p:sp>
          <p:nvSpPr>
            <p:cNvPr id="9" name="Left Brace 8"/>
            <p:cNvSpPr/>
            <p:nvPr/>
          </p:nvSpPr>
          <p:spPr bwMode="auto">
            <a:xfrm rot="16200000">
              <a:off x="6913402" y="2498599"/>
              <a:ext cx="285749" cy="32403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1" name="TextBox 10"/>
            <p:cNvSpPr txBox="1"/>
            <p:nvPr/>
          </p:nvSpPr>
          <p:spPr>
            <a:xfrm>
              <a:off x="6948264" y="2895786"/>
              <a:ext cx="378042" cy="369332"/>
            </a:xfrm>
            <a:prstGeom prst="rect">
              <a:avLst/>
            </a:prstGeom>
            <a:noFill/>
          </p:spPr>
          <p:txBody>
            <a:bodyPr wrap="square" rtlCol="0">
              <a:spAutoFit/>
            </a:bodyPr>
            <a:lstStyle/>
            <a:p>
              <a:r>
                <a:rPr lang="en-US" dirty="0">
                  <a:solidFill>
                    <a:srgbClr val="636360"/>
                  </a:solidFill>
                </a:rPr>
                <a:t>id</a:t>
              </a:r>
            </a:p>
          </p:txBody>
        </p:sp>
      </p:gr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331104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11"/>
          </p:nvPr>
        </p:nvSpPr>
        <p:spPr/>
        <p:txBody>
          <a:bodyPr/>
          <a:lstStyle/>
          <a:p>
            <a:fld id="{5CC3E5C4-3E2B-40F1-9F2B-C46CEB0C88DF}" type="slidenum">
              <a:rPr lang="en-CA" smtClean="0"/>
              <a:pPr/>
              <a:t>45</a:t>
            </a:fld>
            <a:endParaRPr lang="en-CA" dirty="0"/>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9" y="1377277"/>
            <a:ext cx="5208311" cy="3407234"/>
          </a:xfrm>
          <a:prstGeom prst="rect">
            <a:avLst/>
          </a:prstGeom>
        </p:spPr>
      </p:pic>
    </p:spTree>
    <p:extLst>
      <p:ext uri="{BB962C8B-B14F-4D97-AF65-F5344CB8AC3E}">
        <p14:creationId xmlns:p14="http://schemas.microsoft.com/office/powerpoint/2010/main" val="778284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46</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275" y="1257001"/>
            <a:ext cx="4544369" cy="3764129"/>
          </a:xfrm>
          <a:prstGeom prst="rect">
            <a:avLst/>
          </a:prstGeom>
        </p:spPr>
      </p:pic>
      <p:pic>
        <p:nvPicPr>
          <p:cNvPr id="10" name="Picture 9" descr="circle.png"/>
          <p:cNvPicPr>
            <a:picLocks noChangeAspect="1"/>
          </p:cNvPicPr>
          <p:nvPr/>
        </p:nvPicPr>
        <p:blipFill>
          <a:blip r:embed="rId4" cstate="print"/>
          <a:stretch>
            <a:fillRect/>
          </a:stretch>
        </p:blipFill>
        <p:spPr>
          <a:xfrm>
            <a:off x="1655676" y="2170610"/>
            <a:ext cx="4752528" cy="1542568"/>
          </a:xfrm>
          <a:prstGeom prst="rect">
            <a:avLst/>
          </a:prstGeom>
        </p:spPr>
      </p:pic>
    </p:spTree>
    <p:extLst>
      <p:ext uri="{BB962C8B-B14F-4D97-AF65-F5344CB8AC3E}">
        <p14:creationId xmlns:p14="http://schemas.microsoft.com/office/powerpoint/2010/main" val="230674273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11"/>
          </p:nvPr>
        </p:nvSpPr>
        <p:spPr/>
        <p:txBody>
          <a:bodyPr/>
          <a:lstStyle/>
          <a:p>
            <a:fld id="{5CC3E5C4-3E2B-40F1-9F2B-C46CEB0C88DF}" type="slidenum">
              <a:rPr lang="en-CA" smtClean="0"/>
              <a:pPr/>
              <a:t>47</a:t>
            </a:fld>
            <a:endParaRPr lang="en-CA" dirty="0"/>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51570"/>
            <a:ext cx="5903204" cy="4545814"/>
          </a:xfrm>
          <a:prstGeom prst="rect">
            <a:avLst/>
          </a:prstGeom>
        </p:spPr>
      </p:pic>
    </p:spTree>
    <p:extLst>
      <p:ext uri="{BB962C8B-B14F-4D97-AF65-F5344CB8AC3E}">
        <p14:creationId xmlns:p14="http://schemas.microsoft.com/office/powerpoint/2010/main" val="81777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48</a:t>
            </a:fld>
            <a:endParaRPr lang="en-CA" dirty="0"/>
          </a:p>
        </p:txBody>
      </p:sp>
      <p:pic>
        <p:nvPicPr>
          <p:cNvPr id="5" name="Content Placeholder 4" descr="term.PNG"/>
          <p:cNvPicPr>
            <a:picLocks noGrp="1" noChangeAspect="1"/>
          </p:cNvPicPr>
          <p:nvPr>
            <p:ph idx="4294967295"/>
          </p:nvPr>
        </p:nvPicPr>
        <p:blipFill>
          <a:blip r:embed="rId3" cstate="print"/>
          <a:stretch>
            <a:fillRect/>
          </a:stretch>
        </p:blipFill>
        <p:spPr>
          <a:xfrm>
            <a:off x="0" y="2103438"/>
            <a:ext cx="2892425" cy="185102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US" sz="3000" b="1" dirty="0">
                <a:solidFill>
                  <a:srgbClr val="FF0000"/>
                </a:solidFill>
              </a:rPr>
              <a:t>Examples of Coded Data in FHIR</a:t>
            </a:r>
          </a:p>
        </p:txBody>
      </p:sp>
      <p:sp>
        <p:nvSpPr>
          <p:cNvPr id="3" name="Content Placeholder 2"/>
          <p:cNvSpPr>
            <a:spLocks noGrp="1"/>
          </p:cNvSpPr>
          <p:nvPr>
            <p:ph type="body" sz="quarter" idx="13"/>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11"/>
          </p:nvPr>
        </p:nvSpPr>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3"/>
          </p:nvPr>
        </p:nvSpPr>
        <p:spPr/>
        <p:txBody>
          <a:bodyPr/>
          <a:lstStyle/>
          <a:p>
            <a:r>
              <a:rPr lang="en-US" sz="2000" dirty="0"/>
              <a:t>Introductions</a:t>
            </a:r>
          </a:p>
          <a:p>
            <a:r>
              <a:rPr lang="en-US" sz="2000" dirty="0"/>
              <a:t>Background to FHIR</a:t>
            </a:r>
          </a:p>
          <a:p>
            <a:r>
              <a:rPr lang="en-US" sz="2000" dirty="0"/>
              <a:t>Resources: What are they</a:t>
            </a:r>
          </a:p>
          <a:p>
            <a:r>
              <a:rPr lang="en-US" sz="2000" dirty="0"/>
              <a:t>Terminology</a:t>
            </a:r>
          </a:p>
          <a:p>
            <a:r>
              <a:rPr lang="en-US" sz="2000" dirty="0"/>
              <a:t>API Exchange: Fetching and Searching for Data</a:t>
            </a:r>
          </a:p>
          <a:p>
            <a:r>
              <a:rPr lang="en-US" sz="2000" dirty="0"/>
              <a:t>Profiling: Extending beyond the Base Resource</a:t>
            </a:r>
          </a:p>
          <a:p>
            <a:r>
              <a:rPr lang="en-US" sz="2000" dirty="0"/>
              <a:t>Implementation: Examples</a:t>
            </a:r>
          </a:p>
          <a:p>
            <a:r>
              <a:rPr lang="en-US" sz="2000" dirty="0"/>
              <a:t>Wrap up</a:t>
            </a:r>
          </a:p>
          <a:p>
            <a:endParaRPr lang="en-US" sz="20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11"/>
          </p:nvPr>
        </p:nvSpPr>
        <p:spPr/>
        <p:txBody>
          <a:bodyPr/>
          <a:lstStyle/>
          <a:p>
            <a:fld id="{5CC3E5C4-3E2B-40F1-9F2B-C46CEB0C88DF}" type="slidenum">
              <a:rPr lang="en-CA" smtClean="0"/>
              <a:pPr/>
              <a:t>50</a:t>
            </a:fld>
            <a:endParaRPr lang="en-CA" dirty="0"/>
          </a:p>
        </p:txBody>
      </p:sp>
      <p:pic>
        <p:nvPicPr>
          <p:cNvPr id="13" name="Snagit_PPTD0C6" descr="PPTD0C6.png"/>
          <p:cNvPicPr>
            <a:picLocks noChangeAspect="1"/>
          </p:cNvPicPr>
          <p:nvPr/>
        </p:nvPicPr>
        <p:blipFill>
          <a:blip r:embed="rId3" cstate="print"/>
          <a:stretch>
            <a:fillRect/>
          </a:stretch>
        </p:blipFill>
        <p:spPr>
          <a:xfrm>
            <a:off x="539552" y="956871"/>
            <a:ext cx="8182938" cy="3759408"/>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1547664" y="2201867"/>
            <a:ext cx="2376264" cy="3052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1655676" y="2463738"/>
            <a:ext cx="3182368" cy="20252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4409982" y="2807385"/>
            <a:ext cx="1188132" cy="1198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2573778" y="2985751"/>
            <a:ext cx="3024336" cy="3823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3059832" y="3738814"/>
            <a:ext cx="2538282" cy="108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5598114" y="2336781"/>
            <a:ext cx="605312" cy="276999"/>
          </a:xfrm>
          <a:prstGeom prst="rect">
            <a:avLst/>
          </a:prstGeom>
          <a:noFill/>
        </p:spPr>
        <p:txBody>
          <a:bodyPr wrap="square" rtlCol="0">
            <a:spAutoFit/>
          </a:bodyPr>
          <a:lstStyle/>
          <a:p>
            <a:r>
              <a:rPr lang="en-US" sz="12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1601670" y="2636428"/>
            <a:ext cx="486054" cy="6036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3275856" y="4179665"/>
            <a:ext cx="1579399" cy="2105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type="body" sz="quarter" idx="13"/>
          </p:nvPr>
        </p:nvSpPr>
        <p:spPr/>
        <p:txBody>
          <a:bodyPr>
            <a:normAutofit lnSpcReduction="10000"/>
          </a:bodyPr>
          <a:lstStyle/>
          <a:p>
            <a:r>
              <a:rPr lang="en-AU" sz="1800" dirty="0"/>
              <a:t>Code: </a:t>
            </a:r>
            <a:r>
              <a:rPr lang="en-AU" sz="1350" dirty="0">
                <a:latin typeface="Courier New" panose="02070309020205020404" pitchFamily="49" charset="0"/>
                <a:cs typeface="Courier New" panose="02070309020205020404" pitchFamily="49" charset="0"/>
              </a:rPr>
              <a:t>"status" : "confirmed" </a:t>
            </a:r>
          </a:p>
          <a:p>
            <a:r>
              <a:rPr lang="en-AU" sz="1800" dirty="0"/>
              <a:t>Coding: </a:t>
            </a:r>
            <a:r>
              <a:rPr lang="en-AU" sz="1350" dirty="0">
                <a:latin typeface="Courier New" panose="02070309020205020404" pitchFamily="49" charset="0"/>
                <a:cs typeface="Courier New" panose="02070309020205020404" pitchFamily="49" charset="0"/>
              </a:rPr>
              <a:t>{</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"http://www.nlm.nih.gov/research/umls/rxnorm",</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code</a:t>
            </a:r>
            <a:r>
              <a:rPr lang="en-AU" sz="1350" dirty="0">
                <a:latin typeface="Courier New" panose="02070309020205020404" pitchFamily="49" charset="0"/>
                <a:cs typeface="Courier New" panose="02070309020205020404" pitchFamily="49" charset="0"/>
              </a:rPr>
              <a:t>": "C3214954",</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"cashew nut allergenic extract Injectable"</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endParaRPr lang="en-AU" sz="2100" dirty="0">
              <a:latin typeface="Courier New" panose="02070309020205020404" pitchFamily="49" charset="0"/>
              <a:cs typeface="Courier New" panose="02070309020205020404" pitchFamily="49" charset="0"/>
            </a:endParaRPr>
          </a:p>
          <a:p>
            <a:r>
              <a:rPr lang="en-AU" sz="1800" dirty="0"/>
              <a:t>CodeableConcept: </a:t>
            </a:r>
            <a:r>
              <a:rPr lang="en-AU" sz="1350" dirty="0">
                <a:latin typeface="Courier New" panose="02070309020205020404" pitchFamily="49" charset="0"/>
                <a:cs typeface="Courier New" panose="02070309020205020404" pitchFamily="49" charset="0"/>
              </a:rPr>
              <a:t>{</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r>
              <a:rPr lang="en-AU" sz="1350" dirty="0">
                <a:highlight>
                  <a:srgbClr val="FFFF00"/>
                </a:highlight>
                <a:latin typeface="Courier New" panose="02070309020205020404" pitchFamily="49" charset="0"/>
                <a:cs typeface="Courier New" panose="02070309020205020404" pitchFamily="49" charset="0"/>
              </a:rPr>
              <a:t>coding</a:t>
            </a:r>
            <a:r>
              <a:rPr lang="en-AU" sz="1350" dirty="0">
                <a:latin typeface="Courier New" panose="02070309020205020404" pitchFamily="49" charset="0"/>
                <a:cs typeface="Courier New" panose="02070309020205020404" pitchFamily="49" charset="0"/>
              </a:rPr>
              <a:t>": [{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"system": "http://snomed.info/sct",</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"code": "39579001",</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"display": "Anaphylactic reaction“</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  "text" : "Anaphylaxis"</a:t>
            </a:r>
            <a:br>
              <a:rPr lang="en-AU" sz="1350" dirty="0">
                <a:latin typeface="Courier New" panose="02070309020205020404" pitchFamily="49" charset="0"/>
                <a:cs typeface="Courier New" panose="02070309020205020404" pitchFamily="49" charset="0"/>
              </a:rPr>
            </a:br>
            <a:r>
              <a:rPr lang="en-AU" sz="135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11"/>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type="body" sz="quarter" idx="13"/>
          </p:nvPr>
        </p:nvSpPr>
        <p:spPr>
          <a:xfrm>
            <a:off x="3611105" y="1357310"/>
            <a:ext cx="5232140" cy="3098780"/>
          </a:xfrm>
        </p:spPr>
        <p:txBody>
          <a:bodyPr/>
          <a:lstStyle/>
          <a:p>
            <a:r>
              <a:rPr lang="en-AU" sz="1800" dirty="0"/>
              <a:t>SNOMED CT / LOINC / RxNORM</a:t>
            </a:r>
          </a:p>
          <a:p>
            <a:r>
              <a:rPr lang="en-AU" sz="1800" dirty="0"/>
              <a:t>HGVS, ICPC, MIMS + 100s more</a:t>
            </a:r>
          </a:p>
          <a:p>
            <a:r>
              <a:rPr lang="en-AU" sz="1800" dirty="0"/>
              <a:t>ICD-X+</a:t>
            </a:r>
          </a:p>
          <a:p>
            <a:r>
              <a:rPr lang="en-AU" sz="1800" dirty="0"/>
              <a:t>ANZSCO, METEOR</a:t>
            </a:r>
          </a:p>
          <a:p>
            <a:r>
              <a:rPr lang="en-AU" sz="1800" dirty="0"/>
              <a:t>A drug formulary</a:t>
            </a:r>
          </a:p>
          <a:p>
            <a:r>
              <a:rPr lang="en-AU" sz="1800" dirty="0"/>
              <a:t>A config table in an application </a:t>
            </a:r>
          </a:p>
          <a:p>
            <a:r>
              <a:rPr lang="en-AU" sz="1800" dirty="0"/>
              <a:t>A list of enums in a java class</a:t>
            </a:r>
          </a:p>
          <a:p>
            <a:r>
              <a:rPr lang="en-AU" sz="1800" dirty="0"/>
              <a:t>Australian state codes</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11"/>
          </p:nvPr>
        </p:nvSpPr>
        <p:spPr/>
        <p:txBody>
          <a:bodyPr/>
          <a:lstStyle/>
          <a:p>
            <a:fld id="{5CC3E5C4-3E2B-40F1-9F2B-C46CEB0C88DF}" type="slidenum">
              <a:rPr lang="en-CA" smtClean="0"/>
              <a:pPr/>
              <a:t>52</a:t>
            </a:fld>
            <a:endParaRPr lang="en-CA" dirty="0"/>
          </a:p>
        </p:txBody>
      </p:sp>
      <p:sp>
        <p:nvSpPr>
          <p:cNvPr id="5" name="Rounded Rectangle 4"/>
          <p:cNvSpPr/>
          <p:nvPr/>
        </p:nvSpPr>
        <p:spPr>
          <a:xfrm>
            <a:off x="1547664"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260383574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11"/>
          </p:nvPr>
        </p:nvSpPr>
        <p:spPr/>
        <p:txBody>
          <a:bodyPr/>
          <a:lstStyle/>
          <a:p>
            <a:fld id="{5CC3E5C4-3E2B-40F1-9F2B-C46CEB0C88DF}" type="slidenum">
              <a:rPr lang="en-CA" smtClean="0"/>
              <a:pPr/>
              <a:t>53</a:t>
            </a:fld>
            <a:endParaRPr lang="en-CA" dirty="0"/>
          </a:p>
        </p:txBody>
      </p:sp>
      <p:sp>
        <p:nvSpPr>
          <p:cNvPr id="5" name="Rounded Rectangle 4"/>
          <p:cNvSpPr/>
          <p:nvPr/>
        </p:nvSpPr>
        <p:spPr>
          <a:xfrm>
            <a:off x="4031940"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b="1" dirty="0"/>
              <a:t>Value Set</a:t>
            </a:r>
            <a:r>
              <a:rPr lang="en-AU" sz="1500" dirty="0"/>
              <a:t>:</a:t>
            </a:r>
          </a:p>
          <a:p>
            <a:pPr algn="ctr"/>
            <a:r>
              <a:rPr lang="en-AU" sz="1500" dirty="0"/>
              <a:t>A selection of a set of codes for use in a particular context</a:t>
            </a:r>
          </a:p>
        </p:txBody>
      </p:sp>
      <p:sp>
        <p:nvSpPr>
          <p:cNvPr id="6" name="Rounded Rectangle 5"/>
          <p:cNvSpPr/>
          <p:nvPr/>
        </p:nvSpPr>
        <p:spPr>
          <a:xfrm>
            <a:off x="1547664"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3275856" y="2004687"/>
            <a:ext cx="756084" cy="2430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21850" y="2193709"/>
            <a:ext cx="1010949" cy="1200329"/>
          </a:xfrm>
          <a:prstGeom prst="rect">
            <a:avLst/>
          </a:prstGeom>
          <a:noFill/>
        </p:spPr>
        <p:txBody>
          <a:bodyPr wrap="square" rtlCol="0">
            <a:spAutoFit/>
          </a:bodyPr>
          <a:lstStyle/>
          <a:p>
            <a:r>
              <a:rPr lang="en-AU" dirty="0"/>
              <a:t>Selects  from one or more</a:t>
            </a:r>
          </a:p>
        </p:txBody>
      </p:sp>
    </p:spTree>
    <p:extLst>
      <p:ext uri="{BB962C8B-B14F-4D97-AF65-F5344CB8AC3E}">
        <p14:creationId xmlns:p14="http://schemas.microsoft.com/office/powerpoint/2010/main" val="129467202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type="body" sz="quarter" idx="13"/>
          </p:nvPr>
        </p:nvSpPr>
        <p:spPr/>
        <p:txBody>
          <a:bodyPr/>
          <a:lstStyle/>
          <a:p>
            <a:r>
              <a:rPr lang="en-US" sz="1800" dirty="0"/>
              <a:t>Defines list of possible values for a particular context</a:t>
            </a:r>
          </a:p>
          <a:p>
            <a:r>
              <a:rPr lang="en-US" sz="1800" dirty="0"/>
              <a:t>Can reference external Terminology/s</a:t>
            </a:r>
          </a:p>
          <a:p>
            <a:pPr lvl="1"/>
            <a:r>
              <a:rPr lang="en-US" sz="1500" dirty="0"/>
              <a:t>Or define own sets</a:t>
            </a:r>
          </a:p>
          <a:p>
            <a:r>
              <a:rPr lang="en-US" sz="1800" dirty="0"/>
              <a:t>Why?</a:t>
            </a:r>
          </a:p>
          <a:p>
            <a:pPr lvl="1"/>
            <a:r>
              <a:rPr lang="en-US" sz="1500" dirty="0"/>
              <a:t>A common ValueSet improves recording consistency </a:t>
            </a:r>
          </a:p>
          <a:p>
            <a:pPr lvl="1"/>
            <a:r>
              <a:rPr lang="en-US" sz="1500" dirty="0"/>
              <a:t>Improves user experience (pick lists)</a:t>
            </a:r>
          </a:p>
          <a:p>
            <a:r>
              <a:rPr lang="en-US" sz="1800" dirty="0"/>
              <a:t>Examples in New Zealand</a:t>
            </a:r>
          </a:p>
          <a:p>
            <a:pPr lvl="1"/>
            <a:r>
              <a:rPr lang="en-US" sz="1500" dirty="0"/>
              <a:t>ED diagnoses (derived from SNOMED)</a:t>
            </a:r>
          </a:p>
          <a:p>
            <a:pPr lvl="1"/>
            <a:r>
              <a:rPr lang="en-US" sz="1500" dirty="0"/>
              <a:t>NZ POCS (Pathology Observation Code Set) (derived from LOINC)</a:t>
            </a:r>
          </a:p>
          <a:p>
            <a:pPr lvl="1"/>
            <a:r>
              <a:rPr lang="en-US" sz="1500" dirty="0"/>
              <a:t>List of NZ “Iwi” (defined in ValueSet – iwi is a nation or tribe)</a:t>
            </a:r>
          </a:p>
          <a:p>
            <a:endParaRPr lang="en-US" sz="18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11"/>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11"/>
          </p:nvPr>
        </p:nvSpPr>
        <p:spPr/>
        <p:txBody>
          <a:bodyPr/>
          <a:lstStyle/>
          <a:p>
            <a:fld id="{5CC3E5C4-3E2B-40F1-9F2B-C46CEB0C88DF}" type="slidenum">
              <a:rPr lang="en-CA" smtClean="0"/>
              <a:pPr/>
              <a:t>55</a:t>
            </a:fld>
            <a:endParaRPr lang="en-CA" dirty="0"/>
          </a:p>
        </p:txBody>
      </p:sp>
      <p:sp>
        <p:nvSpPr>
          <p:cNvPr id="6" name="Rounded Rectangle 5"/>
          <p:cNvSpPr/>
          <p:nvPr/>
        </p:nvSpPr>
        <p:spPr>
          <a:xfrm>
            <a:off x="1055819" y="1275606"/>
            <a:ext cx="1728192" cy="3024336"/>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6701712" y="1497804"/>
            <a:ext cx="1242138" cy="183620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4031940" y="1275606"/>
            <a:ext cx="1512168" cy="14581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FFFFFF"/>
                </a:solidFill>
              </a:rPr>
              <a:t>Value Set:</a:t>
            </a:r>
          </a:p>
          <a:p>
            <a:pPr algn="ctr"/>
            <a:r>
              <a:rPr lang="en-AU" sz="1500" dirty="0">
                <a:solidFill>
                  <a:srgbClr val="FFFFFF"/>
                </a:solidFill>
              </a:rPr>
              <a:t>A selection of a set of codes for use in a particular context</a:t>
            </a:r>
          </a:p>
        </p:txBody>
      </p:sp>
      <p:cxnSp>
        <p:nvCxnSpPr>
          <p:cNvPr id="8" name="Straight Arrow Connector 7"/>
          <p:cNvCxnSpPr>
            <a:cxnSpLocks/>
            <a:stCxn id="7" idx="1"/>
            <a:endCxn id="6" idx="3"/>
          </p:cNvCxnSpPr>
          <p:nvPr/>
        </p:nvCxnSpPr>
        <p:spPr>
          <a:xfrm flipH="1">
            <a:off x="2784011" y="2004687"/>
            <a:ext cx="1247929" cy="7830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5544108" y="2004687"/>
            <a:ext cx="1157604" cy="4112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09976" y="2435903"/>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3083865" y="2619233"/>
            <a:ext cx="1010949" cy="1200329"/>
          </a:xfrm>
          <a:prstGeom prst="rect">
            <a:avLst/>
          </a:prstGeom>
          <a:noFill/>
        </p:spPr>
        <p:txBody>
          <a:bodyPr wrap="square" rtlCol="0">
            <a:spAutoFit/>
          </a:bodyPr>
          <a:lstStyle/>
          <a:p>
            <a:r>
              <a:rPr lang="en-AU" dirty="0"/>
              <a:t>Selects  from one or more</a:t>
            </a:r>
          </a:p>
        </p:txBody>
      </p:sp>
    </p:spTree>
    <p:extLst>
      <p:ext uri="{BB962C8B-B14F-4D97-AF65-F5344CB8AC3E}">
        <p14:creationId xmlns:p14="http://schemas.microsoft.com/office/powerpoint/2010/main" val="422428595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type="body" sz="quarter" idx="13"/>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11"/>
          </p:nvPr>
        </p:nvSpPr>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type="body" sz="quarter" idx="13"/>
          </p:nvPr>
        </p:nvSpPr>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11"/>
          </p:nvPr>
        </p:nvSpPr>
        <p:spPr/>
        <p:txBody>
          <a:bodyPr/>
          <a:lstStyle/>
          <a:p>
            <a:fld id="{5CC3E5C4-3E2B-40F1-9F2B-C46CEB0C88DF}" type="slidenum">
              <a:rPr lang="en-CA" smtClean="0"/>
              <a:pPr/>
              <a:t>57</a:t>
            </a:fld>
            <a:endParaRPr lang="en-CA" dirty="0"/>
          </a:p>
        </p:txBody>
      </p:sp>
      <p:sp>
        <p:nvSpPr>
          <p:cNvPr id="4" name="TextBox 3"/>
          <p:cNvSpPr txBox="1"/>
          <p:nvPr/>
        </p:nvSpPr>
        <p:spPr>
          <a:xfrm>
            <a:off x="1701269" y="4407954"/>
            <a:ext cx="5557932" cy="323165"/>
          </a:xfrm>
          <a:prstGeom prst="rect">
            <a:avLst/>
          </a:prstGeom>
          <a:noFill/>
        </p:spPr>
        <p:txBody>
          <a:bodyPr wrap="none" rtlCol="0">
            <a:spAutoFit/>
          </a:bodyPr>
          <a:lstStyle/>
          <a:p>
            <a:r>
              <a:rPr lang="en-US" sz="15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6570222" y="1749457"/>
            <a:ext cx="702078" cy="1082201"/>
          </a:xfrm>
          <a:prstGeom prst="rect">
            <a:avLst/>
          </a:prstGeom>
        </p:spPr>
      </p:pic>
      <p:pic>
        <p:nvPicPr>
          <p:cNvPr id="6" name="Picture 5"/>
          <p:cNvPicPr>
            <a:picLocks noChangeAspect="1"/>
          </p:cNvPicPr>
          <p:nvPr/>
        </p:nvPicPr>
        <p:blipFill>
          <a:blip r:embed="rId4" cstate="print"/>
          <a:stretch>
            <a:fillRect/>
          </a:stretch>
        </p:blipFill>
        <p:spPr>
          <a:xfrm>
            <a:off x="7056276" y="1965481"/>
            <a:ext cx="761624" cy="594066"/>
          </a:xfrm>
          <a:prstGeom prst="rect">
            <a:avLst/>
          </a:prstGeom>
        </p:spPr>
      </p:pic>
      <p:pic>
        <p:nvPicPr>
          <p:cNvPr id="7" name="Picture 6"/>
          <p:cNvPicPr>
            <a:picLocks noChangeAspect="1"/>
          </p:cNvPicPr>
          <p:nvPr/>
        </p:nvPicPr>
        <p:blipFill>
          <a:blip r:embed="rId5" cstate="print"/>
          <a:stretch>
            <a:fillRect/>
          </a:stretch>
        </p:blipFill>
        <p:spPr>
          <a:xfrm>
            <a:off x="4580119" y="3315630"/>
            <a:ext cx="659075" cy="990414"/>
          </a:xfrm>
          <a:prstGeom prst="rect">
            <a:avLst/>
          </a:prstGeom>
        </p:spPr>
      </p:pic>
      <p:cxnSp>
        <p:nvCxnSpPr>
          <p:cNvPr id="8" name="Straight Arrow Connector 7"/>
          <p:cNvCxnSpPr/>
          <p:nvPr/>
        </p:nvCxnSpPr>
        <p:spPr>
          <a:xfrm flipV="1">
            <a:off x="5444213" y="2883582"/>
            <a:ext cx="1026114"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5714243" y="3057804"/>
            <a:ext cx="1350150" cy="1026114"/>
          </a:xfrm>
          <a:prstGeom prst="rect">
            <a:avLst/>
          </a:prstGeom>
        </p:spPr>
        <p:txBody>
          <a:bodyPr vert="horz" lIns="68580" tIns="34290" rIns="68580" bIns="34290" rtlCol="0">
            <a:normAutofit fontScale="850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dirty="0"/>
              <a:t>Find Terms</a:t>
            </a:r>
          </a:p>
          <a:p>
            <a:r>
              <a:rPr lang="en-US" sz="1800" b="0" dirty="0"/>
              <a:t>Get Term Definition</a:t>
            </a:r>
          </a:p>
        </p:txBody>
      </p:sp>
      <p:pic>
        <p:nvPicPr>
          <p:cNvPr id="10" name="Picture 9"/>
          <p:cNvPicPr>
            <a:picLocks noChangeAspect="1"/>
          </p:cNvPicPr>
          <p:nvPr/>
        </p:nvPicPr>
        <p:blipFill>
          <a:blip r:embed="rId6" cstate="print"/>
          <a:stretch>
            <a:fillRect/>
          </a:stretch>
        </p:blipFill>
        <p:spPr>
          <a:xfrm>
            <a:off x="7226413" y="3855690"/>
            <a:ext cx="748748" cy="498258"/>
          </a:xfrm>
          <a:prstGeom prst="rect">
            <a:avLst/>
          </a:prstGeom>
        </p:spPr>
      </p:pic>
      <p:cxnSp>
        <p:nvCxnSpPr>
          <p:cNvPr id="11" name="Straight Arrow Connector 10"/>
          <p:cNvCxnSpPr/>
          <p:nvPr/>
        </p:nvCxnSpPr>
        <p:spPr>
          <a:xfrm>
            <a:off x="6956381" y="2829576"/>
            <a:ext cx="486054" cy="972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64183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Tree>
    <p:extLst>
      <p:ext uri="{BB962C8B-B14F-4D97-AF65-F5344CB8AC3E}">
        <p14:creationId xmlns:p14="http://schemas.microsoft.com/office/powerpoint/2010/main" val="1323711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59</a:t>
            </a:fld>
            <a:endParaRPr lang="en-CA" dirty="0"/>
          </a:p>
        </p:txBody>
      </p:sp>
      <p:grpSp>
        <p:nvGrpSpPr>
          <p:cNvPr id="4" name="Group 3">
            <a:extLst>
              <a:ext uri="{FF2B5EF4-FFF2-40B4-BE49-F238E27FC236}">
                <a16:creationId xmlns:a16="http://schemas.microsoft.com/office/drawing/2014/main" id="{451AFFF4-C55F-4DC0-92DD-903D46AC4C56}"/>
              </a:ext>
            </a:extLst>
          </p:cNvPr>
          <p:cNvGrpSpPr/>
          <p:nvPr/>
        </p:nvGrpSpPr>
        <p:grpSpPr>
          <a:xfrm>
            <a:off x="1435731" y="2556031"/>
            <a:ext cx="3294367" cy="622402"/>
            <a:chOff x="2303749" y="2556031"/>
            <a:chExt cx="3294367" cy="622402"/>
          </a:xfrm>
        </p:grpSpPr>
        <p:sp>
          <p:nvSpPr>
            <p:cNvPr id="6" name="Left Brace 5"/>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5" name="Group 4">
            <a:extLst>
              <a:ext uri="{FF2B5EF4-FFF2-40B4-BE49-F238E27FC236}">
                <a16:creationId xmlns:a16="http://schemas.microsoft.com/office/drawing/2014/main" id="{2B55241B-6773-4136-888F-C6C69BB779B1}"/>
              </a:ext>
            </a:extLst>
          </p:cNvPr>
          <p:cNvGrpSpPr/>
          <p:nvPr/>
        </p:nvGrpSpPr>
        <p:grpSpPr>
          <a:xfrm>
            <a:off x="4658141" y="1535268"/>
            <a:ext cx="1696996" cy="680235"/>
            <a:chOff x="5420139" y="1535268"/>
            <a:chExt cx="1696996" cy="680235"/>
          </a:xfrm>
        </p:grpSpPr>
        <p:sp>
          <p:nvSpPr>
            <p:cNvPr id="8" name="Left Brace 7"/>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grpSp>
        <p:nvGrpSpPr>
          <p:cNvPr id="14" name="Group 13">
            <a:extLst>
              <a:ext uri="{FF2B5EF4-FFF2-40B4-BE49-F238E27FC236}">
                <a16:creationId xmlns:a16="http://schemas.microsoft.com/office/drawing/2014/main" id="{67116FD5-4598-48CC-A381-CB961FC29B42}"/>
              </a:ext>
            </a:extLst>
          </p:cNvPr>
          <p:cNvGrpSpPr/>
          <p:nvPr/>
        </p:nvGrpSpPr>
        <p:grpSpPr>
          <a:xfrm>
            <a:off x="6113372" y="2517743"/>
            <a:ext cx="378042" cy="654611"/>
            <a:chOff x="6888630" y="2517743"/>
            <a:chExt cx="378042" cy="654611"/>
          </a:xfrm>
        </p:grpSpPr>
        <p:sp>
          <p:nvSpPr>
            <p:cNvPr id="9" name="Left Brace 8"/>
            <p:cNvSpPr/>
            <p:nvPr/>
          </p:nvSpPr>
          <p:spPr bwMode="auto">
            <a:xfrm rot="16200000">
              <a:off x="6940405" y="2525602"/>
              <a:ext cx="285749" cy="27003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1" name="TextBox 10"/>
            <p:cNvSpPr txBox="1"/>
            <p:nvPr/>
          </p:nvSpPr>
          <p:spPr>
            <a:xfrm>
              <a:off x="6888630" y="2803022"/>
              <a:ext cx="378042" cy="369332"/>
            </a:xfrm>
            <a:prstGeom prst="rect">
              <a:avLst/>
            </a:prstGeom>
            <a:noFill/>
          </p:spPr>
          <p:txBody>
            <a:bodyPr wrap="square" rtlCol="0">
              <a:spAutoFit/>
            </a:bodyPr>
            <a:lstStyle/>
            <a:p>
              <a:r>
                <a:rPr lang="en-US" dirty="0">
                  <a:solidFill>
                    <a:srgbClr val="636360"/>
                  </a:solidFill>
                </a:rPr>
                <a:t>id</a:t>
              </a:r>
            </a:p>
          </p:txBody>
        </p:sp>
      </p:gr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136446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type="body" sz="quarter" idx="13"/>
          </p:nvPr>
        </p:nvSpPr>
        <p:spPr/>
        <p:txBody>
          <a:bodyPr/>
          <a:lstStyle/>
          <a:p>
            <a:r>
              <a:rPr lang="en-US" sz="2100" dirty="0"/>
              <a:t>You should:</a:t>
            </a:r>
          </a:p>
          <a:p>
            <a:pPr lvl="1"/>
            <a:r>
              <a:rPr lang="en-US" sz="1800" dirty="0"/>
              <a:t>Know where FHIR fits in the broader healthcare landscape, including other HL7 specifications</a:t>
            </a:r>
          </a:p>
          <a:p>
            <a:pPr lvl="1"/>
            <a:r>
              <a:rPr lang="en-US" sz="1800" dirty="0"/>
              <a:t>Be able to explain what FHIR is to others in your organization, and what impact it might have</a:t>
            </a:r>
          </a:p>
          <a:p>
            <a:pPr lvl="1"/>
            <a:r>
              <a:rPr lang="en-US" sz="1800" dirty="0"/>
              <a:t>Be equipped to help your organization determine if, when, where and how you might use FHIR</a:t>
            </a:r>
          </a:p>
          <a:p>
            <a:pPr lvl="1"/>
            <a:r>
              <a:rPr lang="en-US" sz="1800" dirty="0"/>
              <a:t>Know how to approach the FHIR specification to find out what more you need to know</a:t>
            </a:r>
          </a:p>
          <a:p>
            <a:pPr lvl="1"/>
            <a:r>
              <a:rPr lang="en-US" sz="1800" dirty="0"/>
              <a:t>Be prepared for the more detailed tutorials</a:t>
            </a:r>
          </a:p>
          <a:p>
            <a:pPr lvl="1"/>
            <a:r>
              <a:rPr lang="en-US" sz="1800" dirty="0"/>
              <a:t>Be able to engage with the community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type="body" sz="quarter" idx="13"/>
          </p:nvPr>
        </p:nvSpPr>
        <p:spPr/>
        <p:txBody>
          <a:bodyPr/>
          <a:lstStyle/>
          <a:p>
            <a:pPr marL="0" indent="0">
              <a:buNone/>
            </a:pPr>
            <a:endParaRPr lang="en-US" b="1"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https://server.org/fhir/Patient/1?_format=json</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60</a:t>
            </a:fld>
            <a:endParaRPr lang="en-CA" dirty="0"/>
          </a:p>
        </p:txBody>
      </p:sp>
      <p:sp>
        <p:nvSpPr>
          <p:cNvPr id="12" name="TextBox 11"/>
          <p:cNvSpPr txBox="1"/>
          <p:nvPr/>
        </p:nvSpPr>
        <p:spPr>
          <a:xfrm>
            <a:off x="1493658" y="3543859"/>
            <a:ext cx="5404043" cy="369332"/>
          </a:xfrm>
          <a:prstGeom prst="rect">
            <a:avLst/>
          </a:prstGeom>
          <a:noFill/>
        </p:spPr>
        <p:txBody>
          <a:bodyPr wrap="none" rtlCol="0">
            <a:spAutoFit/>
          </a:bodyPr>
          <a:lstStyle/>
          <a:p>
            <a:r>
              <a:rPr lang="en-US" dirty="0">
                <a:solidFill>
                  <a:srgbClr val="636360"/>
                </a:solidFill>
              </a:rPr>
              <a:t>Gets the same patient but returns as JSON instead</a:t>
            </a:r>
          </a:p>
        </p:txBody>
      </p:sp>
      <p:grpSp>
        <p:nvGrpSpPr>
          <p:cNvPr id="4" name="Group 3">
            <a:extLst>
              <a:ext uri="{FF2B5EF4-FFF2-40B4-BE49-F238E27FC236}">
                <a16:creationId xmlns:a16="http://schemas.microsoft.com/office/drawing/2014/main" id="{A11A9EA1-AD48-4556-A747-7BB3712A7BC0}"/>
              </a:ext>
            </a:extLst>
          </p:cNvPr>
          <p:cNvGrpSpPr/>
          <p:nvPr/>
        </p:nvGrpSpPr>
        <p:grpSpPr>
          <a:xfrm>
            <a:off x="6551344" y="2580606"/>
            <a:ext cx="1836204" cy="658559"/>
            <a:chOff x="6624230" y="2580606"/>
            <a:chExt cx="1836204" cy="658559"/>
          </a:xfrm>
        </p:grpSpPr>
        <p:sp>
          <p:nvSpPr>
            <p:cNvPr id="14" name="Left Brace 13">
              <a:extLst>
                <a:ext uri="{FF2B5EF4-FFF2-40B4-BE49-F238E27FC236}">
                  <a16:creationId xmlns:a16="http://schemas.microsoft.com/office/drawing/2014/main" id="{437180A7-202C-4C9F-AA20-84A341C4D437}"/>
                </a:ext>
              </a:extLst>
            </p:cNvPr>
            <p:cNvSpPr/>
            <p:nvPr/>
          </p:nvSpPr>
          <p:spPr bwMode="auto">
            <a:xfrm rot="16200000">
              <a:off x="7391287" y="1813549"/>
              <a:ext cx="302090" cy="183620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6917130" y="2869833"/>
              <a:ext cx="1226333" cy="369332"/>
            </a:xfrm>
            <a:prstGeom prst="rect">
              <a:avLst/>
            </a:prstGeom>
            <a:noFill/>
          </p:spPr>
          <p:txBody>
            <a:bodyPr wrap="square" rtlCol="0">
              <a:spAutoFit/>
            </a:bodyPr>
            <a:lstStyle/>
            <a:p>
              <a:r>
                <a:rPr lang="en-US" dirty="0">
                  <a:solidFill>
                    <a:srgbClr val="636360"/>
                  </a:solidFill>
                </a:rPr>
                <a:t>command</a:t>
              </a:r>
            </a:p>
          </p:txBody>
        </p:sp>
      </p:grpSp>
      <p:grpSp>
        <p:nvGrpSpPr>
          <p:cNvPr id="25" name="Group 24">
            <a:extLst>
              <a:ext uri="{FF2B5EF4-FFF2-40B4-BE49-F238E27FC236}">
                <a16:creationId xmlns:a16="http://schemas.microsoft.com/office/drawing/2014/main" id="{C511DFF2-358A-48F9-BC48-4F6E6CC61F42}"/>
              </a:ext>
            </a:extLst>
          </p:cNvPr>
          <p:cNvGrpSpPr/>
          <p:nvPr/>
        </p:nvGrpSpPr>
        <p:grpSpPr>
          <a:xfrm>
            <a:off x="1435731" y="2556031"/>
            <a:ext cx="3294367" cy="622402"/>
            <a:chOff x="2303749" y="2556031"/>
            <a:chExt cx="3294367" cy="622402"/>
          </a:xfrm>
        </p:grpSpPr>
        <p:sp>
          <p:nvSpPr>
            <p:cNvPr id="26" name="Left Brace 25">
              <a:extLst>
                <a:ext uri="{FF2B5EF4-FFF2-40B4-BE49-F238E27FC236}">
                  <a16:creationId xmlns:a16="http://schemas.microsoft.com/office/drawing/2014/main" id="{3F447B4F-9B43-4AE1-8983-C3880AA0E21A}"/>
                </a:ext>
              </a:extLst>
            </p:cNvPr>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7" name="TextBox 26">
              <a:extLst>
                <a:ext uri="{FF2B5EF4-FFF2-40B4-BE49-F238E27FC236}">
                  <a16:creationId xmlns:a16="http://schemas.microsoft.com/office/drawing/2014/main" id="{466C8D62-771A-492F-B01B-E4E31AB4BACF}"/>
                </a:ext>
              </a:extLst>
            </p:cNvPr>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28" name="Group 27">
            <a:extLst>
              <a:ext uri="{FF2B5EF4-FFF2-40B4-BE49-F238E27FC236}">
                <a16:creationId xmlns:a16="http://schemas.microsoft.com/office/drawing/2014/main" id="{1100316F-1063-48B4-8637-4344490ACA8B}"/>
              </a:ext>
            </a:extLst>
          </p:cNvPr>
          <p:cNvGrpSpPr/>
          <p:nvPr/>
        </p:nvGrpSpPr>
        <p:grpSpPr>
          <a:xfrm>
            <a:off x="4658141" y="1535268"/>
            <a:ext cx="1696996" cy="680235"/>
            <a:chOff x="5420139" y="1535268"/>
            <a:chExt cx="1696996" cy="680235"/>
          </a:xfrm>
        </p:grpSpPr>
        <p:sp>
          <p:nvSpPr>
            <p:cNvPr id="29" name="Left Brace 28">
              <a:extLst>
                <a:ext uri="{FF2B5EF4-FFF2-40B4-BE49-F238E27FC236}">
                  <a16:creationId xmlns:a16="http://schemas.microsoft.com/office/drawing/2014/main" id="{77763AE9-839B-4AE3-BF5A-2F5432BBC4E8}"/>
                </a:ext>
              </a:extLst>
            </p:cNvPr>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30" name="TextBox 29">
              <a:extLst>
                <a:ext uri="{FF2B5EF4-FFF2-40B4-BE49-F238E27FC236}">
                  <a16:creationId xmlns:a16="http://schemas.microsoft.com/office/drawing/2014/main" id="{91E9EF6D-3169-4A1D-A47A-E62A76CDBC50}"/>
                </a:ext>
              </a:extLst>
            </p:cNvPr>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grpSp>
        <p:nvGrpSpPr>
          <p:cNvPr id="31" name="Group 30">
            <a:extLst>
              <a:ext uri="{FF2B5EF4-FFF2-40B4-BE49-F238E27FC236}">
                <a16:creationId xmlns:a16="http://schemas.microsoft.com/office/drawing/2014/main" id="{BC9B7901-C4F0-419E-9583-64FFE37BA200}"/>
              </a:ext>
            </a:extLst>
          </p:cNvPr>
          <p:cNvGrpSpPr/>
          <p:nvPr/>
        </p:nvGrpSpPr>
        <p:grpSpPr>
          <a:xfrm>
            <a:off x="6113372" y="2517743"/>
            <a:ext cx="378042" cy="654611"/>
            <a:chOff x="6888630" y="2517743"/>
            <a:chExt cx="378042" cy="654611"/>
          </a:xfrm>
        </p:grpSpPr>
        <p:sp>
          <p:nvSpPr>
            <p:cNvPr id="32" name="Left Brace 31">
              <a:extLst>
                <a:ext uri="{FF2B5EF4-FFF2-40B4-BE49-F238E27FC236}">
                  <a16:creationId xmlns:a16="http://schemas.microsoft.com/office/drawing/2014/main" id="{7322C34E-D964-4D4D-8F6D-7BC87708BD6A}"/>
                </a:ext>
              </a:extLst>
            </p:cNvPr>
            <p:cNvSpPr/>
            <p:nvPr/>
          </p:nvSpPr>
          <p:spPr bwMode="auto">
            <a:xfrm rot="16200000">
              <a:off x="6940405" y="2525602"/>
              <a:ext cx="285749" cy="27003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33" name="TextBox 32">
              <a:extLst>
                <a:ext uri="{FF2B5EF4-FFF2-40B4-BE49-F238E27FC236}">
                  <a16:creationId xmlns:a16="http://schemas.microsoft.com/office/drawing/2014/main" id="{34B133BF-9ACD-474E-9DB9-2B7E293C2ABB}"/>
                </a:ext>
              </a:extLst>
            </p:cNvPr>
            <p:cNvSpPr txBox="1"/>
            <p:nvPr/>
          </p:nvSpPr>
          <p:spPr>
            <a:xfrm>
              <a:off x="6888630" y="2803022"/>
              <a:ext cx="378042" cy="369332"/>
            </a:xfrm>
            <a:prstGeom prst="rect">
              <a:avLst/>
            </a:prstGeom>
            <a:noFill/>
          </p:spPr>
          <p:txBody>
            <a:bodyPr wrap="square" rtlCol="0">
              <a:spAutoFit/>
            </a:bodyPr>
            <a:lstStyle/>
            <a:p>
              <a:r>
                <a:rPr lang="en-US" dirty="0">
                  <a:solidFill>
                    <a:srgbClr val="636360"/>
                  </a:solidFill>
                </a:rPr>
                <a:t>id</a:t>
              </a:r>
            </a:p>
          </p:txBody>
        </p:sp>
      </p:grpSp>
    </p:spTree>
    <p:extLst>
      <p:ext uri="{BB962C8B-B14F-4D97-AF65-F5344CB8AC3E}">
        <p14:creationId xmlns:p14="http://schemas.microsoft.com/office/powerpoint/2010/main" val="4000880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61</a:t>
            </a:fld>
            <a:endParaRPr lang="en-CA" dirty="0"/>
          </a:p>
        </p:txBody>
      </p:sp>
      <p:sp>
        <p:nvSpPr>
          <p:cNvPr id="12" name="TextBox 11"/>
          <p:cNvSpPr txBox="1"/>
          <p:nvPr/>
        </p:nvSpPr>
        <p:spPr>
          <a:xfrm>
            <a:off x="1493658" y="3543859"/>
            <a:ext cx="2454518" cy="369332"/>
          </a:xfrm>
          <a:prstGeom prst="rect">
            <a:avLst/>
          </a:prstGeom>
          <a:noFill/>
        </p:spPr>
        <p:txBody>
          <a:bodyPr wrap="none" rtlCol="0">
            <a:spAutoFit/>
          </a:bodyPr>
          <a:lstStyle/>
          <a:p>
            <a:r>
              <a:rPr lang="en-US" dirty="0">
                <a:solidFill>
                  <a:srgbClr val="636360"/>
                </a:solidFill>
              </a:rPr>
              <a:t>Note – no ID specified</a:t>
            </a:r>
          </a:p>
        </p:txBody>
      </p:sp>
      <p:grpSp>
        <p:nvGrpSpPr>
          <p:cNvPr id="4" name="Group 3">
            <a:extLst>
              <a:ext uri="{FF2B5EF4-FFF2-40B4-BE49-F238E27FC236}">
                <a16:creationId xmlns:a16="http://schemas.microsoft.com/office/drawing/2014/main" id="{B92BCF3A-2968-4B75-AC0B-67AABDABBF76}"/>
              </a:ext>
            </a:extLst>
          </p:cNvPr>
          <p:cNvGrpSpPr/>
          <p:nvPr/>
        </p:nvGrpSpPr>
        <p:grpSpPr>
          <a:xfrm>
            <a:off x="6200804" y="2567354"/>
            <a:ext cx="1566174" cy="597827"/>
            <a:chOff x="6300194" y="2580606"/>
            <a:chExt cx="1566174" cy="597827"/>
          </a:xfrm>
        </p:grpSpPr>
        <p:sp>
          <p:nvSpPr>
            <p:cNvPr id="14" name="Left Brace 13">
              <a:extLst>
                <a:ext uri="{FF2B5EF4-FFF2-40B4-BE49-F238E27FC236}">
                  <a16:creationId xmlns:a16="http://schemas.microsoft.com/office/drawing/2014/main" id="{437180A7-202C-4C9F-AA20-84A341C4D437}"/>
                </a:ext>
              </a:extLst>
            </p:cNvPr>
            <p:cNvSpPr/>
            <p:nvPr/>
          </p:nvSpPr>
          <p:spPr bwMode="auto">
            <a:xfrm rot="16200000">
              <a:off x="6932236" y="1948564"/>
              <a:ext cx="302090" cy="156617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6307766" y="2809101"/>
              <a:ext cx="1500352" cy="369332"/>
            </a:xfrm>
            <a:prstGeom prst="rect">
              <a:avLst/>
            </a:prstGeom>
            <a:noFill/>
          </p:spPr>
          <p:txBody>
            <a:bodyPr wrap="square" rtlCol="0">
              <a:spAutoFit/>
            </a:bodyPr>
            <a:lstStyle/>
            <a:p>
              <a:r>
                <a:rPr lang="en-US" dirty="0">
                  <a:solidFill>
                    <a:srgbClr val="636360"/>
                  </a:solidFill>
                </a:rPr>
                <a:t>search term</a:t>
              </a:r>
            </a:p>
          </p:txBody>
        </p:sp>
      </p:grpSp>
      <p:grpSp>
        <p:nvGrpSpPr>
          <p:cNvPr id="16" name="Group 15">
            <a:extLst>
              <a:ext uri="{FF2B5EF4-FFF2-40B4-BE49-F238E27FC236}">
                <a16:creationId xmlns:a16="http://schemas.microsoft.com/office/drawing/2014/main" id="{5C76B386-CC45-4462-AA26-CB0ADB2501C6}"/>
              </a:ext>
            </a:extLst>
          </p:cNvPr>
          <p:cNvGrpSpPr/>
          <p:nvPr/>
        </p:nvGrpSpPr>
        <p:grpSpPr>
          <a:xfrm>
            <a:off x="1435731" y="2556031"/>
            <a:ext cx="3294367" cy="622402"/>
            <a:chOff x="2303749" y="2556031"/>
            <a:chExt cx="3294367" cy="622402"/>
          </a:xfrm>
        </p:grpSpPr>
        <p:sp>
          <p:nvSpPr>
            <p:cNvPr id="17" name="Left Brace 16">
              <a:extLst>
                <a:ext uri="{FF2B5EF4-FFF2-40B4-BE49-F238E27FC236}">
                  <a16:creationId xmlns:a16="http://schemas.microsoft.com/office/drawing/2014/main" id="{DEEE63E1-EFA6-45F7-907F-3229437246AB}"/>
                </a:ext>
              </a:extLst>
            </p:cNvPr>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a:extLst>
                <a:ext uri="{FF2B5EF4-FFF2-40B4-BE49-F238E27FC236}">
                  <a16:creationId xmlns:a16="http://schemas.microsoft.com/office/drawing/2014/main" id="{C46EC648-6E6C-40F7-9BE7-72E8109B4541}"/>
                </a:ext>
              </a:extLst>
            </p:cNvPr>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19" name="Group 18">
            <a:extLst>
              <a:ext uri="{FF2B5EF4-FFF2-40B4-BE49-F238E27FC236}">
                <a16:creationId xmlns:a16="http://schemas.microsoft.com/office/drawing/2014/main" id="{F6A1F26B-515D-45CD-90C5-95494B35370B}"/>
              </a:ext>
            </a:extLst>
          </p:cNvPr>
          <p:cNvGrpSpPr/>
          <p:nvPr/>
        </p:nvGrpSpPr>
        <p:grpSpPr>
          <a:xfrm>
            <a:off x="4658141" y="1535268"/>
            <a:ext cx="1696996" cy="680235"/>
            <a:chOff x="5420139" y="1535268"/>
            <a:chExt cx="1696996" cy="680235"/>
          </a:xfrm>
        </p:grpSpPr>
        <p:sp>
          <p:nvSpPr>
            <p:cNvPr id="20" name="Left Brace 19">
              <a:extLst>
                <a:ext uri="{FF2B5EF4-FFF2-40B4-BE49-F238E27FC236}">
                  <a16:creationId xmlns:a16="http://schemas.microsoft.com/office/drawing/2014/main" id="{9E174125-A68C-405C-B9EC-67B3CE10A261}"/>
                </a:ext>
              </a:extLst>
            </p:cNvPr>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a:extLst>
                <a:ext uri="{FF2B5EF4-FFF2-40B4-BE49-F238E27FC236}">
                  <a16:creationId xmlns:a16="http://schemas.microsoft.com/office/drawing/2014/main" id="{9148A0CE-48CF-41F4-BCF9-73EE993CF460}"/>
                </a:ext>
              </a:extLst>
            </p:cNvPr>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spTree>
    <p:extLst>
      <p:ext uri="{BB962C8B-B14F-4D97-AF65-F5344CB8AC3E}">
        <p14:creationId xmlns:p14="http://schemas.microsoft.com/office/powerpoint/2010/main" val="3422040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type="body" sz="quarter" idx="13"/>
          </p:nvPr>
        </p:nvSpPr>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11"/>
          </p:nvPr>
        </p:nvSpPr>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type="body" sz="quarter" idx="13"/>
          </p:nvPr>
        </p:nvSpPr>
        <p:spPr/>
        <p:txBody>
          <a:bodyPr/>
          <a:lstStyle/>
          <a:p>
            <a:pPr marL="0" indent="0">
              <a:buNone/>
            </a:pPr>
            <a:r>
              <a:rPr lang="en-AU" sz="2000" b="1" dirty="0"/>
              <a:t>CRUD</a:t>
            </a:r>
            <a:r>
              <a:rPr lang="en-AU" sz="2000" dirty="0"/>
              <a:t>:</a:t>
            </a:r>
          </a:p>
          <a:p>
            <a:r>
              <a:rPr lang="en-AU" sz="2000" b="1" dirty="0"/>
              <a:t>C</a:t>
            </a:r>
            <a:r>
              <a:rPr lang="en-AU" sz="2000" dirty="0"/>
              <a:t>reate – create a new instance of data </a:t>
            </a:r>
          </a:p>
          <a:p>
            <a:pPr lvl="1"/>
            <a:r>
              <a:rPr lang="en-AU" sz="1600" dirty="0"/>
              <a:t>HTTP POST</a:t>
            </a:r>
          </a:p>
          <a:p>
            <a:r>
              <a:rPr lang="en-AU" sz="2000" b="1" dirty="0"/>
              <a:t>R</a:t>
            </a:r>
            <a:r>
              <a:rPr lang="en-AU" sz="2000" dirty="0"/>
              <a:t>ead – get the content (state) of an instance of data</a:t>
            </a:r>
          </a:p>
          <a:p>
            <a:pPr lvl="1"/>
            <a:r>
              <a:rPr lang="en-AU" sz="1600" dirty="0"/>
              <a:t>HTTP GET</a:t>
            </a:r>
          </a:p>
          <a:p>
            <a:r>
              <a:rPr lang="en-AU" sz="2000" b="1" dirty="0"/>
              <a:t>U</a:t>
            </a:r>
            <a:r>
              <a:rPr lang="en-AU" sz="2000" dirty="0"/>
              <a:t>pdate – change the content of an instance of data</a:t>
            </a:r>
          </a:p>
          <a:p>
            <a:pPr lvl="1"/>
            <a:r>
              <a:rPr lang="en-AU" sz="1600" dirty="0"/>
              <a:t>HTTP PUT</a:t>
            </a:r>
          </a:p>
          <a:p>
            <a:r>
              <a:rPr lang="en-AU" sz="2000" b="1" dirty="0"/>
              <a:t>D</a:t>
            </a:r>
            <a:r>
              <a:rPr lang="en-AU" sz="2000" dirty="0"/>
              <a:t>elete – remove the instance of data</a:t>
            </a:r>
          </a:p>
          <a:p>
            <a:pPr lvl="1"/>
            <a:r>
              <a:rPr lang="en-AU" sz="1600" dirty="0"/>
              <a:t>HTTP DELETE</a:t>
            </a:r>
          </a:p>
          <a:p>
            <a:pPr marL="0" indent="0">
              <a:buNone/>
            </a:pPr>
            <a:endParaRPr lang="en-AU" sz="2000"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11"/>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type="body" sz="quarter" idx="13"/>
          </p:nvPr>
        </p:nvSpPr>
        <p:spPr/>
        <p:txBody>
          <a:bodyPr>
            <a:noAutofit/>
          </a:bodyPr>
          <a:lstStyle/>
          <a:p>
            <a:r>
              <a:rPr lang="en-US" sz="1000" dirty="0"/>
              <a:t>Instance</a:t>
            </a:r>
          </a:p>
          <a:p>
            <a:pPr lvl="1"/>
            <a:r>
              <a:rPr lang="en-US" sz="900" b="1" dirty="0"/>
              <a:t>Read</a:t>
            </a:r>
            <a:r>
              <a:rPr lang="en-US" sz="900" dirty="0"/>
              <a:t>		</a:t>
            </a:r>
            <a:r>
              <a:rPr lang="en-US" sz="900" b="1" dirty="0"/>
              <a:t>GET </a:t>
            </a:r>
            <a:r>
              <a:rPr lang="en-US" sz="900" dirty="0"/>
              <a:t> [base]/Patient/100</a:t>
            </a:r>
          </a:p>
          <a:p>
            <a:pPr lvl="1"/>
            <a:r>
              <a:rPr lang="en-US" sz="900" b="1" dirty="0"/>
              <a:t>Update</a:t>
            </a:r>
            <a:r>
              <a:rPr lang="en-US" sz="900" dirty="0"/>
              <a:t>		</a:t>
            </a:r>
            <a:r>
              <a:rPr lang="en-US" sz="900" b="1" dirty="0"/>
              <a:t>PUT</a:t>
            </a:r>
            <a:r>
              <a:rPr lang="en-US" sz="900" dirty="0"/>
              <a:t>  [base]/Patient/100</a:t>
            </a:r>
          </a:p>
          <a:p>
            <a:pPr lvl="1"/>
            <a:r>
              <a:rPr lang="en-US" sz="900" b="1" dirty="0"/>
              <a:t>Delete</a:t>
            </a:r>
            <a:r>
              <a:rPr lang="en-US" sz="900" dirty="0"/>
              <a:t>		</a:t>
            </a:r>
            <a:r>
              <a:rPr lang="en-US" sz="900" b="1" dirty="0"/>
              <a:t>DELETE</a:t>
            </a:r>
            <a:r>
              <a:rPr lang="en-US" sz="900" dirty="0"/>
              <a:t> [base]/Patient/100</a:t>
            </a:r>
          </a:p>
          <a:p>
            <a:pPr lvl="1"/>
            <a:r>
              <a:rPr lang="en-US" sz="900" dirty="0"/>
              <a:t>History		</a:t>
            </a:r>
            <a:r>
              <a:rPr lang="en-US" sz="900" b="1" dirty="0"/>
              <a:t>GET</a:t>
            </a:r>
            <a:r>
              <a:rPr lang="en-US" sz="900" dirty="0"/>
              <a:t>  [base]/Patient/100/_history</a:t>
            </a:r>
          </a:p>
          <a:p>
            <a:pPr lvl="1"/>
            <a:r>
              <a:rPr lang="en-US" sz="900" dirty="0" err="1"/>
              <a:t>Vread</a:t>
            </a:r>
            <a:r>
              <a:rPr lang="en-US" sz="900" dirty="0"/>
              <a:t>		</a:t>
            </a:r>
            <a:r>
              <a:rPr lang="en-US" sz="900" b="1" dirty="0"/>
              <a:t>GET</a:t>
            </a:r>
            <a:r>
              <a:rPr lang="en-US" sz="900" dirty="0"/>
              <a:t>  [base]/Patient/100/_history/{vid}</a:t>
            </a:r>
          </a:p>
          <a:p>
            <a:r>
              <a:rPr lang="en-US" sz="1000" dirty="0"/>
              <a:t>Type</a:t>
            </a:r>
          </a:p>
          <a:p>
            <a:pPr lvl="1"/>
            <a:r>
              <a:rPr lang="en-US" sz="900" b="1" dirty="0"/>
              <a:t>Create</a:t>
            </a:r>
            <a:r>
              <a:rPr lang="en-US" sz="900" dirty="0"/>
              <a:t>		</a:t>
            </a:r>
            <a:r>
              <a:rPr lang="en-US" sz="900" b="1" dirty="0"/>
              <a:t>POST</a:t>
            </a:r>
            <a:r>
              <a:rPr lang="en-US" sz="900" dirty="0"/>
              <a:t>  [base]/Patient</a:t>
            </a:r>
          </a:p>
          <a:p>
            <a:pPr lvl="1"/>
            <a:r>
              <a:rPr lang="en-US" sz="900" dirty="0"/>
              <a:t>Search		</a:t>
            </a:r>
            <a:r>
              <a:rPr lang="en-US" sz="900" b="1" dirty="0"/>
              <a:t>GET</a:t>
            </a:r>
            <a:r>
              <a:rPr lang="en-US" sz="900" dirty="0"/>
              <a:t>    [base]/Patient?name=eve</a:t>
            </a:r>
          </a:p>
          <a:p>
            <a:pPr lvl="1"/>
            <a:r>
              <a:rPr lang="en-US" sz="900" dirty="0"/>
              <a:t>History		</a:t>
            </a:r>
            <a:r>
              <a:rPr lang="en-US" sz="900" b="1" dirty="0"/>
              <a:t>GET</a:t>
            </a:r>
            <a:r>
              <a:rPr lang="en-US" sz="900" dirty="0"/>
              <a:t>    [base]/Patient/_history</a:t>
            </a:r>
          </a:p>
          <a:p>
            <a:pPr lvl="1"/>
            <a:r>
              <a:rPr lang="en-US" sz="900" dirty="0"/>
              <a:t>Validate		</a:t>
            </a:r>
            <a:r>
              <a:rPr lang="en-US" sz="900" b="1" dirty="0"/>
              <a:t>POST</a:t>
            </a:r>
            <a:r>
              <a:rPr lang="en-US" sz="900" dirty="0"/>
              <a:t>  [base]/Patient/$validate</a:t>
            </a:r>
          </a:p>
          <a:p>
            <a:r>
              <a:rPr lang="en-US" sz="1000" dirty="0"/>
              <a:t>System</a:t>
            </a:r>
          </a:p>
          <a:p>
            <a:pPr lvl="1"/>
            <a:r>
              <a:rPr lang="en-US" sz="900" dirty="0"/>
              <a:t>Conformance	</a:t>
            </a:r>
            <a:r>
              <a:rPr lang="en-US" sz="900" b="1" dirty="0"/>
              <a:t>GET</a:t>
            </a:r>
            <a:r>
              <a:rPr lang="en-US" sz="900" dirty="0"/>
              <a:t>   [base]/metadata</a:t>
            </a:r>
          </a:p>
          <a:p>
            <a:pPr lvl="1"/>
            <a:r>
              <a:rPr lang="en-US" sz="900" dirty="0"/>
              <a:t>Transaction		</a:t>
            </a:r>
            <a:r>
              <a:rPr lang="en-US" sz="900" b="1" dirty="0"/>
              <a:t>POST</a:t>
            </a:r>
            <a:r>
              <a:rPr lang="en-US" sz="900" dirty="0"/>
              <a:t> bundle to root</a:t>
            </a:r>
          </a:p>
          <a:p>
            <a:pPr lvl="1"/>
            <a:r>
              <a:rPr lang="en-US" sz="900" dirty="0"/>
              <a:t>History		</a:t>
            </a:r>
            <a:r>
              <a:rPr lang="en-US" sz="900" b="1" dirty="0"/>
              <a:t>GET</a:t>
            </a:r>
            <a:r>
              <a:rPr lang="en-US" sz="9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11"/>
          </p:nvPr>
        </p:nvSpPr>
        <p:spPr/>
        <p:txBody>
          <a:bodyPr/>
          <a:lstStyle/>
          <a:p>
            <a:fld id="{5CC3E5C4-3E2B-40F1-9F2B-C46CEB0C88DF}" type="slidenum">
              <a:rPr lang="en-CA" smtClean="0"/>
              <a:pPr/>
              <a:t>64</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737574" y="4647517"/>
            <a:ext cx="5266185" cy="323165"/>
          </a:xfrm>
          <a:prstGeom prst="rect">
            <a:avLst/>
          </a:prstGeom>
          <a:noFill/>
        </p:spPr>
        <p:txBody>
          <a:bodyPr wrap="none" rtlCol="0">
            <a:spAutoFit/>
          </a:bodyPr>
          <a:lstStyle/>
          <a:p>
            <a:r>
              <a:rPr lang="en-US" sz="15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11"/>
          </p:nvPr>
        </p:nvSpPr>
        <p:spPr/>
        <p:txBody>
          <a:bodyPr/>
          <a:lstStyle/>
          <a:p>
            <a:fld id="{5CC3E5C4-3E2B-40F1-9F2B-C46CEB0C88DF}" type="slidenum">
              <a:rPr lang="en-CA" smtClean="0"/>
              <a:pPr/>
              <a:t>65</a:t>
            </a:fld>
            <a:endParaRPr lang="en-CA" dirty="0"/>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918911"/>
            <a:ext cx="5022558" cy="3575283"/>
          </a:xfrm>
          <a:prstGeom prst="rect">
            <a:avLst/>
          </a:prstGeom>
        </p:spPr>
      </p:pic>
      <p:sp>
        <p:nvSpPr>
          <p:cNvPr id="7" name="TextBox 6">
            <a:extLst>
              <a:ext uri="{FF2B5EF4-FFF2-40B4-BE49-F238E27FC236}">
                <a16:creationId xmlns:a16="http://schemas.microsoft.com/office/drawing/2014/main" id="{335FF8A4-4B93-43A0-9976-9FA77DEB606D}"/>
              </a:ext>
            </a:extLst>
          </p:cNvPr>
          <p:cNvSpPr txBox="1"/>
          <p:nvPr/>
        </p:nvSpPr>
        <p:spPr>
          <a:xfrm>
            <a:off x="791580" y="4494629"/>
            <a:ext cx="5806398" cy="415498"/>
          </a:xfrm>
          <a:prstGeom prst="rect">
            <a:avLst/>
          </a:prstGeom>
          <a:noFill/>
        </p:spPr>
        <p:txBody>
          <a:bodyPr wrap="none" rtlCol="0">
            <a:spAutoFit/>
          </a:bodyPr>
          <a:lstStyle/>
          <a:p>
            <a:r>
              <a:rPr lang="en-US" sz="2100" dirty="0"/>
              <a:t>http://hl7.org/implement/standards/fhir/http.html</a:t>
            </a:r>
          </a:p>
        </p:txBody>
      </p:sp>
    </p:spTree>
    <p:extLst>
      <p:ext uri="{BB962C8B-B14F-4D97-AF65-F5344CB8AC3E}">
        <p14:creationId xmlns:p14="http://schemas.microsoft.com/office/powerpoint/2010/main" val="655744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type="body" sz="quarter" idx="13"/>
          </p:nvPr>
        </p:nvSpPr>
        <p:spPr/>
        <p:txBody>
          <a:bodyPr/>
          <a:lstStyle/>
          <a:p>
            <a:r>
              <a:rPr lang="en-CA" sz="2000" dirty="0"/>
              <a:t>Works on pre-defined named parameters (only) (e.g. “name”)</a:t>
            </a:r>
          </a:p>
          <a:p>
            <a:pPr lvl="1"/>
            <a:r>
              <a:rPr lang="en-CA" sz="1800" b="0" dirty="0"/>
              <a:t>Listed at the end of each resource</a:t>
            </a:r>
          </a:p>
          <a:p>
            <a:pPr marL="0" indent="0">
              <a:buNone/>
            </a:pPr>
            <a:r>
              <a:rPr lang="en-CA" sz="2000" b="0" dirty="0"/>
              <a:t>	</a:t>
            </a:r>
            <a:r>
              <a:rPr lang="en-CA" sz="2000" dirty="0"/>
              <a:t>GET [base]/Patient?name=eve </a:t>
            </a:r>
          </a:p>
          <a:p>
            <a:pPr marL="0" indent="0">
              <a:buNone/>
            </a:pPr>
            <a:r>
              <a:rPr lang="en-CA" sz="2000" dirty="0"/>
              <a:t>	GET [base]/Observation?code=3141-9</a:t>
            </a:r>
          </a:p>
          <a:p>
            <a:pPr marL="0" indent="0">
              <a:buNone/>
            </a:pPr>
            <a:r>
              <a:rPr lang="en-CA" sz="2000" b="0" dirty="0"/>
              <a:t>	GET [base]/Patient/100</a:t>
            </a:r>
          </a:p>
          <a:p>
            <a:pPr marL="0" indent="0">
              <a:buNone/>
            </a:pPr>
            <a:r>
              <a:rPr lang="en-CA" sz="2000" dirty="0"/>
              <a:t>	GET [base]/Patient?_id=100</a:t>
            </a:r>
          </a:p>
          <a:p>
            <a:pPr marL="0" indent="0">
              <a:buNone/>
            </a:pPr>
            <a:r>
              <a:rPr lang="en-CA" sz="2000" dirty="0"/>
              <a:t>	GET [base]/Patient?identifier=MRN1234</a:t>
            </a:r>
          </a:p>
          <a:p>
            <a:pPr marL="0" indent="0">
              <a:buNone/>
            </a:pPr>
            <a:r>
              <a:rPr lang="en-CA" sz="2000" dirty="0"/>
              <a:t>Note that the 3rd one is actually the odd one out here – why?</a:t>
            </a:r>
            <a:endParaRPr lang="en-CA" sz="2000" b="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3" name="Text Placeholder 2">
            <a:extLst>
              <a:ext uri="{FF2B5EF4-FFF2-40B4-BE49-F238E27FC236}">
                <a16:creationId xmlns:a16="http://schemas.microsoft.com/office/drawing/2014/main" id="{4A6D420B-EB8D-4B52-9D73-C609B3AEED96}"/>
              </a:ext>
            </a:extLst>
          </p:cNvPr>
          <p:cNvSpPr>
            <a:spLocks noGrp="1"/>
          </p:cNvSpPr>
          <p:nvPr>
            <p:ph type="body" sz="quarter" idx="13"/>
          </p:nvPr>
        </p:nvSpPr>
        <p:spPr/>
        <p:txBody>
          <a:bodyPr/>
          <a:lstStyle/>
          <a:p>
            <a:endParaRPr lang="en-CA"/>
          </a:p>
        </p:txBody>
      </p:sp>
      <p:sp>
        <p:nvSpPr>
          <p:cNvPr id="4" name="Slide Number Placeholder 3"/>
          <p:cNvSpPr>
            <a:spLocks noGrp="1"/>
          </p:cNvSpPr>
          <p:nvPr>
            <p:ph type="sldNum" sz="quarter" idx="11"/>
          </p:nvPr>
        </p:nvSpPr>
        <p:spPr/>
        <p:txBody>
          <a:bodyPr/>
          <a:lstStyle/>
          <a:p>
            <a:fld id="{5CC3E5C4-3E2B-40F1-9F2B-C46CEB0C88DF}" type="slidenum">
              <a:rPr lang="en-CA" smtClean="0"/>
              <a:pPr/>
              <a:t>67</a:t>
            </a:fld>
            <a:endParaRPr lang="en-CA" dirty="0"/>
          </a:p>
        </p:txBody>
      </p:sp>
      <p:pic>
        <p:nvPicPr>
          <p:cNvPr id="6" name="Snagit_PPTB1D2" descr="PPTB1D2.png"/>
          <p:cNvPicPr>
            <a:picLocks noChangeAspect="1"/>
          </p:cNvPicPr>
          <p:nvPr/>
        </p:nvPicPr>
        <p:blipFill>
          <a:blip r:embed="rId3" cstate="print"/>
          <a:stretch>
            <a:fillRect/>
          </a:stretch>
        </p:blipFill>
        <p:spPr>
          <a:xfrm>
            <a:off x="745187" y="1437624"/>
            <a:ext cx="7757292" cy="3132348"/>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type="body" sz="quarter" idx="13"/>
          </p:nvPr>
        </p:nvSpPr>
        <p:spPr/>
        <p:txBody>
          <a:bodyPr/>
          <a:lstStyle/>
          <a:p>
            <a:r>
              <a:rPr lang="en-US" dirty="0"/>
              <a:t>Versioning and History</a:t>
            </a:r>
          </a:p>
          <a:p>
            <a:r>
              <a:rPr lang="en-US" dirty="0"/>
              <a:t>Bundles</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type="body" sz="quarter" idx="13"/>
          </p:nvPr>
        </p:nvSpPr>
        <p:spPr/>
        <p:txBody>
          <a:bodyPr>
            <a:normAutofit fontScale="77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11"/>
          </p:nvPr>
        </p:nvSpPr>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dirty="0"/>
          </a:p>
        </p:txBody>
      </p:sp>
      <p:pic>
        <p:nvPicPr>
          <p:cNvPr id="5" name="Content Placeholder 4" descr="beginining.PNG"/>
          <p:cNvPicPr>
            <a:picLocks noGrp="1" noChangeAspect="1"/>
          </p:cNvPicPr>
          <p:nvPr>
            <p:ph idx="4294967295"/>
          </p:nvPr>
        </p:nvPicPr>
        <p:blipFill>
          <a:blip r:embed="rId3" cstate="print"/>
          <a:stretch>
            <a:fillRect/>
          </a:stretch>
        </p:blipFill>
        <p:spPr>
          <a:xfrm>
            <a:off x="2119312" y="1232934"/>
            <a:ext cx="4905375" cy="3314700"/>
          </a:xfrm>
          <a:ln>
            <a:solidFill>
              <a:schemeClr val="accent1"/>
            </a:solidFill>
          </a:ln>
        </p:spPr>
      </p:pic>
    </p:spTree>
    <p:extLst>
      <p:ext uri="{BB962C8B-B14F-4D97-AF65-F5344CB8AC3E}">
        <p14:creationId xmlns:p14="http://schemas.microsoft.com/office/powerpoint/2010/main" val="141922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Version history – and revival</a:t>
            </a: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11"/>
          </p:nvPr>
        </p:nvSpPr>
        <p:spPr/>
        <p:txBody>
          <a:bodyPr/>
          <a:lstStyle/>
          <a:p>
            <a:fld id="{5CC3E5C4-3E2B-40F1-9F2B-C46CEB0C88DF}" type="slidenum">
              <a:rPr lang="en-CA" smtClean="0"/>
              <a:pPr/>
              <a:t>70</a:t>
            </a:fld>
            <a:endParaRPr lang="en-CA" dirty="0"/>
          </a:p>
        </p:txBody>
      </p:sp>
      <p:sp>
        <p:nvSpPr>
          <p:cNvPr id="11" name="Rectangle 10"/>
          <p:cNvSpPr/>
          <p:nvPr/>
        </p:nvSpPr>
        <p:spPr bwMode="auto">
          <a:xfrm>
            <a:off x="1485900" y="141609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825" dirty="0">
                <a:solidFill>
                  <a:schemeClr val="bg1"/>
                </a:solidFill>
              </a:rPr>
              <a:t>– 2012-12-05</a:t>
            </a:r>
          </a:p>
        </p:txBody>
      </p:sp>
      <p:sp>
        <p:nvSpPr>
          <p:cNvPr id="12" name="Rectangle 11"/>
          <p:cNvSpPr/>
          <p:nvPr/>
        </p:nvSpPr>
        <p:spPr bwMode="auto">
          <a:xfrm>
            <a:off x="1687117" y="1701842"/>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825" dirty="0">
                <a:solidFill>
                  <a:schemeClr val="bg1"/>
                </a:solidFill>
              </a:rPr>
              <a:t>– 2012-12-08</a:t>
            </a:r>
          </a:p>
        </p:txBody>
      </p:sp>
      <p:sp>
        <p:nvSpPr>
          <p:cNvPr id="15" name="Rectangle 14"/>
          <p:cNvSpPr/>
          <p:nvPr/>
        </p:nvSpPr>
        <p:spPr>
          <a:xfrm>
            <a:off x="3486150" y="1619377"/>
            <a:ext cx="3795584"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3257550" y="1314450"/>
            <a:ext cx="3690628"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3657600" y="1943100"/>
            <a:ext cx="3771242"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33</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1594203" y="4065285"/>
            <a:ext cx="5192043" cy="415498"/>
          </a:xfrm>
          <a:prstGeom prst="rect">
            <a:avLst/>
          </a:prstGeom>
        </p:spPr>
        <p:txBody>
          <a:bodyPr wrap="square">
            <a:spAutoFit/>
          </a:bodyPr>
          <a:lstStyle/>
          <a:p>
            <a:r>
              <a:rPr lang="en-US" sz="2100" dirty="0">
                <a:solidFill>
                  <a:srgbClr val="636360"/>
                </a:solidFill>
                <a:latin typeface="Courier New" pitchFamily="49" charset="0"/>
                <a:cs typeface="Courier New" pitchFamily="49" charset="0"/>
              </a:rPr>
              <a:t>PUT /server.org/fhir/Patient/</a:t>
            </a:r>
            <a:r>
              <a:rPr lang="en-US" sz="2100" b="1" dirty="0">
                <a:solidFill>
                  <a:srgbClr val="636360"/>
                </a:solidFill>
                <a:latin typeface="Courier New" pitchFamily="49" charset="0"/>
                <a:cs typeface="Courier New" pitchFamily="49" charset="0"/>
              </a:rPr>
              <a:t>33</a:t>
            </a:r>
            <a:endParaRPr lang="en-US" sz="2100" b="1" dirty="0">
              <a:solidFill>
                <a:srgbClr val="636360"/>
              </a:solidFill>
            </a:endParaRPr>
          </a:p>
        </p:txBody>
      </p:sp>
      <p:cxnSp>
        <p:nvCxnSpPr>
          <p:cNvPr id="21" name="Elbow Connector 20"/>
          <p:cNvCxnSpPr>
            <a:endCxn id="24" idx="3"/>
          </p:cNvCxnSpPr>
          <p:nvPr/>
        </p:nvCxnSpPr>
        <p:spPr bwMode="auto">
          <a:xfrm rot="16200000" flipV="1">
            <a:off x="4704171" y="3424228"/>
            <a:ext cx="828676" cy="552470"/>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883565" y="2000250"/>
            <a:ext cx="1744268" cy="85725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825" dirty="0">
                <a:solidFill>
                  <a:schemeClr val="bg1"/>
                </a:solidFill>
              </a:rPr>
              <a:t>– 2012-12-09</a:t>
            </a:r>
          </a:p>
        </p:txBody>
      </p:sp>
      <p:sp>
        <p:nvSpPr>
          <p:cNvPr id="22" name="Rectangle 21"/>
          <p:cNvSpPr/>
          <p:nvPr/>
        </p:nvSpPr>
        <p:spPr bwMode="auto">
          <a:xfrm>
            <a:off x="2141933" y="2286001"/>
            <a:ext cx="1812110" cy="97155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825" b="1" dirty="0">
                <a:solidFill>
                  <a:schemeClr val="bg1"/>
                </a:solidFill>
              </a:rPr>
              <a:t>– 2012-12-10</a:t>
            </a: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endParaRPr lang="en-US" sz="825" b="1" dirty="0">
              <a:solidFill>
                <a:srgbClr val="636360"/>
              </a:solidFill>
            </a:endParaRPr>
          </a:p>
          <a:p>
            <a:pPr eaLnBrk="0" fontAlgn="base" hangingPunct="0">
              <a:spcBef>
                <a:spcPct val="0"/>
              </a:spcBef>
              <a:spcAft>
                <a:spcPct val="0"/>
              </a:spcAft>
            </a:pPr>
            <a:r>
              <a:rPr lang="en-US" sz="825" b="1" dirty="0">
                <a:solidFill>
                  <a:srgbClr val="636360"/>
                </a:solidFill>
              </a:rPr>
              <a:t>                    </a:t>
            </a:r>
            <a:endParaRPr lang="en-US" sz="1500" b="1" dirty="0">
              <a:solidFill>
                <a:srgbClr val="636360"/>
              </a:solidFill>
            </a:endParaRPr>
          </a:p>
        </p:txBody>
      </p:sp>
      <p:sp>
        <p:nvSpPr>
          <p:cNvPr id="16" name="Rectangle 15"/>
          <p:cNvSpPr/>
          <p:nvPr/>
        </p:nvSpPr>
        <p:spPr>
          <a:xfrm>
            <a:off x="3970732" y="2228850"/>
            <a:ext cx="4651718" cy="646331"/>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sz="1500" b="1" dirty="0">
                <a:solidFill>
                  <a:srgbClr val="636360"/>
                </a:solidFill>
                <a:latin typeface="Courier New" pitchFamily="49" charset="0"/>
                <a:cs typeface="Courier New" pitchFamily="49" charset="0"/>
              </a:rPr>
              <a:t>33</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2441973" y="2628899"/>
            <a:ext cx="2400300" cy="13144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825" b="1" dirty="0">
                <a:solidFill>
                  <a:schemeClr val="bg1"/>
                </a:solidFill>
              </a:rPr>
              <a:t>– 2012-12-11</a:t>
            </a:r>
          </a:p>
        </p:txBody>
      </p:sp>
      <p:sp>
        <p:nvSpPr>
          <p:cNvPr id="25" name="Rectangle 24"/>
          <p:cNvSpPr/>
          <p:nvPr/>
        </p:nvSpPr>
        <p:spPr>
          <a:xfrm>
            <a:off x="4905291" y="2571750"/>
            <a:ext cx="3393123" cy="369332"/>
          </a:xfrm>
          <a:prstGeom prst="rect">
            <a:avLst/>
          </a:prstGeom>
        </p:spPr>
        <p:txBody>
          <a:bodyPr wrap="square">
            <a:spAutoFit/>
          </a:bodyPr>
          <a:lstStyle/>
          <a:p>
            <a:r>
              <a:rPr lang="en-US" sz="9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9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Tree>
    <p:extLst>
      <p:ext uri="{BB962C8B-B14F-4D97-AF65-F5344CB8AC3E}">
        <p14:creationId xmlns:p14="http://schemas.microsoft.com/office/powerpoint/2010/main" val="423219760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type="body" sz="quarter" idx="13"/>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1640" y="1275606"/>
            <a:ext cx="6271488" cy="35103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type="body" sz="quarter" idx="13"/>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type="body" sz="quarter" idx="13"/>
          </p:nvPr>
        </p:nvSpPr>
        <p:spPr/>
        <p:txBody>
          <a:bodyPr/>
          <a:lstStyle/>
          <a:p>
            <a:r>
              <a:rPr lang="en-GB" dirty="0"/>
              <a:t>FHIR supports multiple interoperability paradigms</a:t>
            </a:r>
          </a:p>
        </p:txBody>
      </p:sp>
      <p:graphicFrame>
        <p:nvGraphicFramePr>
          <p:cNvPr id="5" name="Diagram 4"/>
          <p:cNvGraphicFramePr/>
          <p:nvPr>
            <p:extLst>
              <p:ext uri="{D42A27DB-BD31-4B8C-83A1-F6EECF244321}">
                <p14:modId xmlns:p14="http://schemas.microsoft.com/office/powerpoint/2010/main" val="693003542"/>
              </p:ext>
            </p:extLst>
          </p:nvPr>
        </p:nvGraphicFramePr>
        <p:xfrm>
          <a:off x="2141730" y="176166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D24A-B047-4324-96B5-2307475F7F86}"/>
              </a:ext>
            </a:extLst>
          </p:cNvPr>
          <p:cNvSpPr>
            <a:spLocks noGrp="1"/>
          </p:cNvSpPr>
          <p:nvPr>
            <p:ph type="title"/>
          </p:nvPr>
        </p:nvSpPr>
        <p:spPr/>
        <p:txBody>
          <a:bodyPr/>
          <a:lstStyle/>
          <a:p>
            <a:r>
              <a:rPr lang="en-CA" dirty="0"/>
              <a:t>Documents – are bundles</a:t>
            </a:r>
          </a:p>
        </p:txBody>
      </p:sp>
      <p:sp>
        <p:nvSpPr>
          <p:cNvPr id="3" name="Footer Placeholder 2">
            <a:extLst>
              <a:ext uri="{FF2B5EF4-FFF2-40B4-BE49-F238E27FC236}">
                <a16:creationId xmlns:a16="http://schemas.microsoft.com/office/drawing/2014/main" id="{FD5EC1A7-C1ED-4BF9-A9EE-CE298C17B852}"/>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2648B9AE-1443-42EA-947C-5360D7014A64}"/>
              </a:ext>
            </a:extLst>
          </p:cNvPr>
          <p:cNvSpPr>
            <a:spLocks noGrp="1"/>
          </p:cNvSpPr>
          <p:nvPr>
            <p:ph type="sldNum" sz="quarter" idx="11"/>
          </p:nvPr>
        </p:nvSpPr>
        <p:spPr/>
        <p:txBody>
          <a:bodyPr/>
          <a:lstStyle/>
          <a:p>
            <a:fld id="{6CACE926-AEF5-4BFE-8BD7-24414108CB7B}" type="slidenum">
              <a:rPr lang="en-US" altLang="en-US" smtClean="0"/>
              <a:pPr/>
              <a:t>75</a:t>
            </a:fld>
            <a:endParaRPr lang="en-US" altLang="en-US" dirty="0"/>
          </a:p>
        </p:txBody>
      </p:sp>
      <p:grpSp>
        <p:nvGrpSpPr>
          <p:cNvPr id="5" name="Group 4">
            <a:extLst>
              <a:ext uri="{FF2B5EF4-FFF2-40B4-BE49-F238E27FC236}">
                <a16:creationId xmlns:a16="http://schemas.microsoft.com/office/drawing/2014/main" id="{A8F31083-3C4C-421C-8348-A0FD456C25C4}"/>
              </a:ext>
            </a:extLst>
          </p:cNvPr>
          <p:cNvGrpSpPr/>
          <p:nvPr/>
        </p:nvGrpSpPr>
        <p:grpSpPr>
          <a:xfrm>
            <a:off x="1714500" y="1048727"/>
            <a:ext cx="5538888" cy="3693319"/>
            <a:chOff x="1714500" y="1275607"/>
            <a:chExt cx="5538888" cy="3693319"/>
          </a:xfrm>
        </p:grpSpPr>
        <p:sp>
          <p:nvSpPr>
            <p:cNvPr id="6" name="AutoShape 7">
              <a:extLst>
                <a:ext uri="{FF2B5EF4-FFF2-40B4-BE49-F238E27FC236}">
                  <a16:creationId xmlns:a16="http://schemas.microsoft.com/office/drawing/2014/main" id="{E1A38A4F-C460-49A1-B3F2-5BB37E194932}"/>
                </a:ext>
              </a:extLst>
            </p:cNvPr>
            <p:cNvSpPr>
              <a:spLocks/>
            </p:cNvSpPr>
            <p:nvPr/>
          </p:nvSpPr>
          <p:spPr bwMode="auto">
            <a:xfrm>
              <a:off x="2208355" y="25086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7" name="TextBox 6">
              <a:extLst>
                <a:ext uri="{FF2B5EF4-FFF2-40B4-BE49-F238E27FC236}">
                  <a16:creationId xmlns:a16="http://schemas.microsoft.com/office/drawing/2014/main" id="{07822BEE-BE70-4C68-AE33-3D1D16C9A5C9}"/>
                </a:ext>
              </a:extLst>
            </p:cNvPr>
            <p:cNvSpPr txBox="1"/>
            <p:nvPr/>
          </p:nvSpPr>
          <p:spPr>
            <a:xfrm>
              <a:off x="1714500" y="1275607"/>
              <a:ext cx="2628900" cy="975122"/>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effectLst/>
                </a:rPr>
                <a:t>Composition Resource</a:t>
              </a:r>
            </a:p>
          </p:txBody>
        </p:sp>
        <p:sp>
          <p:nvSpPr>
            <p:cNvPr id="8" name="TextBox 7">
              <a:extLst>
                <a:ext uri="{FF2B5EF4-FFF2-40B4-BE49-F238E27FC236}">
                  <a16:creationId xmlns:a16="http://schemas.microsoft.com/office/drawing/2014/main" id="{2A988ED4-43BD-40AC-A292-915EB17E8C1D}"/>
                </a:ext>
              </a:extLst>
            </p:cNvPr>
            <p:cNvSpPr txBox="1"/>
            <p:nvPr/>
          </p:nvSpPr>
          <p:spPr>
            <a:xfrm>
              <a:off x="1776822"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9" name="AutoShape 7">
              <a:extLst>
                <a:ext uri="{FF2B5EF4-FFF2-40B4-BE49-F238E27FC236}">
                  <a16:creationId xmlns:a16="http://schemas.microsoft.com/office/drawing/2014/main" id="{F992148C-1EAA-4817-84CC-93BD2FBFACBD}"/>
                </a:ext>
              </a:extLst>
            </p:cNvPr>
            <p:cNvSpPr>
              <a:spLocks/>
            </p:cNvSpPr>
            <p:nvPr/>
          </p:nvSpPr>
          <p:spPr bwMode="auto">
            <a:xfrm>
              <a:off x="2209546" y="3074789"/>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10" name="AutoShape 7">
              <a:extLst>
                <a:ext uri="{FF2B5EF4-FFF2-40B4-BE49-F238E27FC236}">
                  <a16:creationId xmlns:a16="http://schemas.microsoft.com/office/drawing/2014/main" id="{BF2F5064-16D2-4A62-BF54-4985534BD11F}"/>
                </a:ext>
              </a:extLst>
            </p:cNvPr>
            <p:cNvSpPr>
              <a:spLocks/>
            </p:cNvSpPr>
            <p:nvPr/>
          </p:nvSpPr>
          <p:spPr bwMode="auto">
            <a:xfrm>
              <a:off x="2227659" y="42564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11" name="AutoShape 7">
              <a:extLst>
                <a:ext uri="{FF2B5EF4-FFF2-40B4-BE49-F238E27FC236}">
                  <a16:creationId xmlns:a16="http://schemas.microsoft.com/office/drawing/2014/main" id="{59D6B58D-B81A-4B2E-A809-53F62A21A52A}"/>
                </a:ext>
              </a:extLst>
            </p:cNvPr>
            <p:cNvSpPr>
              <a:spLocks/>
            </p:cNvSpPr>
            <p:nvPr/>
          </p:nvSpPr>
          <p:spPr bwMode="auto">
            <a:xfrm>
              <a:off x="2227659" y="3657600"/>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List Resource</a:t>
              </a:r>
            </a:p>
          </p:txBody>
        </p:sp>
        <p:sp>
          <p:nvSpPr>
            <p:cNvPr id="12" name="AutoShape 16">
              <a:extLst>
                <a:ext uri="{FF2B5EF4-FFF2-40B4-BE49-F238E27FC236}">
                  <a16:creationId xmlns:a16="http://schemas.microsoft.com/office/drawing/2014/main" id="{28E8849E-CBAF-4364-AFE9-101FD63BCE40}"/>
                </a:ext>
              </a:extLst>
            </p:cNvPr>
            <p:cNvSpPr>
              <a:spLocks/>
            </p:cNvSpPr>
            <p:nvPr/>
          </p:nvSpPr>
          <p:spPr bwMode="auto">
            <a:xfrm rot="16200000" flipH="1">
              <a:off x="1235774" y="2901033"/>
              <a:ext cx="1707375" cy="292725"/>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13" name="TextBox 12">
              <a:extLst>
                <a:ext uri="{FF2B5EF4-FFF2-40B4-BE49-F238E27FC236}">
                  <a16:creationId xmlns:a16="http://schemas.microsoft.com/office/drawing/2014/main" id="{62081F96-1B60-445C-BD5A-D0816A2CD023}"/>
                </a:ext>
              </a:extLst>
            </p:cNvPr>
            <p:cNvSpPr txBox="1"/>
            <p:nvPr/>
          </p:nvSpPr>
          <p:spPr>
            <a:xfrm>
              <a:off x="4972051" y="1275607"/>
              <a:ext cx="1801134" cy="3693319"/>
            </a:xfrm>
            <a:prstGeom prst="rect">
              <a:avLst/>
            </a:prstGeom>
            <a:noFill/>
          </p:spPr>
          <p:txBody>
            <a:bodyPr wrap="none" rtlCol="0">
              <a:spAutoFit/>
            </a:bodyPr>
            <a:lstStyle/>
            <a:p>
              <a:pPr>
                <a:tabLst>
                  <a:tab pos="134541" algn="l"/>
                  <a:tab pos="269081" algn="l"/>
                  <a:tab pos="403622" algn="l"/>
                  <a:tab pos="539354" algn="l"/>
                </a:tabLst>
              </a:pPr>
              <a:r>
                <a:rPr lang="en-US" sz="1200" dirty="0"/>
                <a:t>&lt;Bundle&gt;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a:t>
              </a:r>
              <a:r>
                <a:rPr lang="en-US" sz="1200" b="1" dirty="0"/>
                <a:t>Composition</a:t>
              </a:r>
              <a:r>
                <a:rPr lang="en-US" sz="1200" dirty="0"/>
                <a:t>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 </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&lt;Observation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&lt;Device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&lt;List/&gt;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&lt;Condition/&gt;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1200" dirty="0"/>
                <a:t>&lt;/Bundle&gt;</a:t>
              </a:r>
            </a:p>
          </p:txBody>
        </p:sp>
        <p:sp>
          <p:nvSpPr>
            <p:cNvPr id="14" name="Freeform 38">
              <a:extLst>
                <a:ext uri="{FF2B5EF4-FFF2-40B4-BE49-F238E27FC236}">
                  <a16:creationId xmlns:a16="http://schemas.microsoft.com/office/drawing/2014/main" id="{1427C30E-7E4B-4455-B4A0-4C579812A9C3}"/>
                </a:ext>
              </a:extLst>
            </p:cNvPr>
            <p:cNvSpPr/>
            <p:nvPr/>
          </p:nvSpPr>
          <p:spPr bwMode="auto">
            <a:xfrm rot="648904">
              <a:off x="6581051" y="1862198"/>
              <a:ext cx="144171"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5" name="Freeform 40">
              <a:extLst>
                <a:ext uri="{FF2B5EF4-FFF2-40B4-BE49-F238E27FC236}">
                  <a16:creationId xmlns:a16="http://schemas.microsoft.com/office/drawing/2014/main" id="{1C818FE9-03F9-4020-A67A-E80D64E3DADA}"/>
                </a:ext>
              </a:extLst>
            </p:cNvPr>
            <p:cNvSpPr/>
            <p:nvPr/>
          </p:nvSpPr>
          <p:spPr bwMode="auto">
            <a:xfrm rot="658787">
              <a:off x="6342493" y="1885011"/>
              <a:ext cx="910895" cy="1901326"/>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cxnSp>
          <p:nvCxnSpPr>
            <p:cNvPr id="16" name="Straight Arrow Connector 15">
              <a:extLst>
                <a:ext uri="{FF2B5EF4-FFF2-40B4-BE49-F238E27FC236}">
                  <a16:creationId xmlns:a16="http://schemas.microsoft.com/office/drawing/2014/main" id="{BA704799-2AD9-49B1-92FA-B34C9399CA30}"/>
                </a:ext>
              </a:extLst>
            </p:cNvPr>
            <p:cNvCxnSpPr/>
            <p:nvPr/>
          </p:nvCxnSpPr>
          <p:spPr bwMode="auto">
            <a:xfrm>
              <a:off x="3005826" y="2184797"/>
              <a:ext cx="0" cy="32385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7" name="Straight Arrow Connector 16">
              <a:extLst>
                <a:ext uri="{FF2B5EF4-FFF2-40B4-BE49-F238E27FC236}">
                  <a16:creationId xmlns:a16="http://schemas.microsoft.com/office/drawing/2014/main" id="{8EA057C1-977F-4888-A47E-1F5180191E2F}"/>
                </a:ext>
              </a:extLst>
            </p:cNvPr>
            <p:cNvCxnSpPr/>
            <p:nvPr/>
          </p:nvCxnSpPr>
          <p:spPr bwMode="auto">
            <a:xfrm>
              <a:off x="2514600" y="2914651"/>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18" name="Freeform 44">
              <a:extLst>
                <a:ext uri="{FF2B5EF4-FFF2-40B4-BE49-F238E27FC236}">
                  <a16:creationId xmlns:a16="http://schemas.microsoft.com/office/drawing/2014/main" id="{8B32B5E6-C1A6-4695-88D7-E8FE62332F9C}"/>
                </a:ext>
              </a:extLst>
            </p:cNvPr>
            <p:cNvSpPr/>
            <p:nvPr/>
          </p:nvSpPr>
          <p:spPr bwMode="auto">
            <a:xfrm rot="17992763">
              <a:off x="5939149" y="3707698"/>
              <a:ext cx="388589" cy="637817"/>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DA78CD08-4AAE-4979-A4EC-A06745B98579}"/>
                </a:ext>
              </a:extLst>
            </p:cNvPr>
            <p:cNvSpPr txBox="1"/>
            <p:nvPr/>
          </p:nvSpPr>
          <p:spPr>
            <a:xfrm>
              <a:off x="2661354"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350" dirty="0"/>
                <a:t>Attester</a:t>
              </a:r>
            </a:p>
          </p:txBody>
        </p:sp>
        <p:sp>
          <p:nvSpPr>
            <p:cNvPr id="20" name="TextBox 19">
              <a:extLst>
                <a:ext uri="{FF2B5EF4-FFF2-40B4-BE49-F238E27FC236}">
                  <a16:creationId xmlns:a16="http://schemas.microsoft.com/office/drawing/2014/main" id="{A5681E0C-1E7D-4B5A-A911-AA8B9CAA327F}"/>
                </a:ext>
              </a:extLst>
            </p:cNvPr>
            <p:cNvSpPr txBox="1"/>
            <p:nvPr/>
          </p:nvSpPr>
          <p:spPr>
            <a:xfrm>
              <a:off x="1776822" y="1503649"/>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Metadata</a:t>
              </a:r>
            </a:p>
          </p:txBody>
        </p:sp>
        <p:cxnSp>
          <p:nvCxnSpPr>
            <p:cNvPr id="21" name="Straight Arrow Connector 20">
              <a:extLst>
                <a:ext uri="{FF2B5EF4-FFF2-40B4-BE49-F238E27FC236}">
                  <a16:creationId xmlns:a16="http://schemas.microsoft.com/office/drawing/2014/main" id="{0ABAB1A1-0A60-43F3-932D-1A4C9AC06AF8}"/>
                </a:ext>
              </a:extLst>
            </p:cNvPr>
            <p:cNvCxnSpPr/>
            <p:nvPr/>
          </p:nvCxnSpPr>
          <p:spPr bwMode="auto">
            <a:xfrm>
              <a:off x="2514600" y="4095072"/>
              <a:ext cx="0" cy="248329"/>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2" name="Freeform 33">
              <a:extLst>
                <a:ext uri="{FF2B5EF4-FFF2-40B4-BE49-F238E27FC236}">
                  <a16:creationId xmlns:a16="http://schemas.microsoft.com/office/drawing/2014/main" id="{C80CE71F-86A6-4041-AF42-238A3A836D79}"/>
                </a:ext>
              </a:extLst>
            </p:cNvPr>
            <p:cNvSpPr/>
            <p:nvPr/>
          </p:nvSpPr>
          <p:spPr bwMode="auto">
            <a:xfrm rot="1822276">
              <a:off x="6266420" y="2562645"/>
              <a:ext cx="258471" cy="57745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23" name="TextBox 22">
              <a:extLst>
                <a:ext uri="{FF2B5EF4-FFF2-40B4-BE49-F238E27FC236}">
                  <a16:creationId xmlns:a16="http://schemas.microsoft.com/office/drawing/2014/main" id="{BC0F0FB4-8183-4CA5-B2A1-A740E5275047}"/>
                </a:ext>
              </a:extLst>
            </p:cNvPr>
            <p:cNvSpPr txBox="1"/>
            <p:nvPr/>
          </p:nvSpPr>
          <p:spPr>
            <a:xfrm>
              <a:off x="3545886" y="1503650"/>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sp>
          <p:nvSpPr>
            <p:cNvPr id="24" name="TextBox 23">
              <a:extLst>
                <a:ext uri="{FF2B5EF4-FFF2-40B4-BE49-F238E27FC236}">
                  <a16:creationId xmlns:a16="http://schemas.microsoft.com/office/drawing/2014/main" id="{B3161EA1-1721-41B2-BDA0-5E92987BE6E6}"/>
                </a:ext>
              </a:extLst>
            </p:cNvPr>
            <p:cNvSpPr txBox="1"/>
            <p:nvPr/>
          </p:nvSpPr>
          <p:spPr>
            <a:xfrm>
              <a:off x="2681790" y="1989704"/>
              <a:ext cx="742950" cy="204005"/>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Section</a:t>
              </a:r>
            </a:p>
          </p:txBody>
        </p:sp>
        <p:cxnSp>
          <p:nvCxnSpPr>
            <p:cNvPr id="25" name="Elbow Connector 36">
              <a:extLst>
                <a:ext uri="{FF2B5EF4-FFF2-40B4-BE49-F238E27FC236}">
                  <a16:creationId xmlns:a16="http://schemas.microsoft.com/office/drawing/2014/main" id="{CE27E0B0-D9F5-4335-999A-7F57B30A4CA8}"/>
                </a:ext>
              </a:extLst>
            </p:cNvPr>
            <p:cNvCxnSpPr>
              <a:stCxn id="23" idx="2"/>
              <a:endCxn id="8" idx="0"/>
            </p:cNvCxnSpPr>
            <p:nvPr/>
          </p:nvCxnSpPr>
          <p:spPr bwMode="auto">
            <a:xfrm rot="5400000">
              <a:off x="2891806" y="964146"/>
              <a:ext cx="282049" cy="1769064"/>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37">
              <a:extLst>
                <a:ext uri="{FF2B5EF4-FFF2-40B4-BE49-F238E27FC236}">
                  <a16:creationId xmlns:a16="http://schemas.microsoft.com/office/drawing/2014/main" id="{73F28C76-4C56-40B8-8CA6-BE392F82F5AA}"/>
                </a:ext>
              </a:extLst>
            </p:cNvPr>
            <p:cNvCxnSpPr>
              <a:stCxn id="23" idx="2"/>
              <a:endCxn id="24" idx="0"/>
            </p:cNvCxnSpPr>
            <p:nvPr/>
          </p:nvCxnSpPr>
          <p:spPr bwMode="auto">
            <a:xfrm rot="5400000">
              <a:off x="3344290" y="1416630"/>
              <a:ext cx="282049" cy="864096"/>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37014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CC9E-45DA-48D1-9FC1-20192027C863}"/>
              </a:ext>
            </a:extLst>
          </p:cNvPr>
          <p:cNvSpPr>
            <a:spLocks noGrp="1"/>
          </p:cNvSpPr>
          <p:nvPr>
            <p:ph type="title"/>
          </p:nvPr>
        </p:nvSpPr>
        <p:spPr/>
        <p:txBody>
          <a:bodyPr/>
          <a:lstStyle/>
          <a:p>
            <a:r>
              <a:rPr lang="en-CA" dirty="0"/>
              <a:t>Messages – are bundles</a:t>
            </a:r>
          </a:p>
        </p:txBody>
      </p:sp>
      <p:sp>
        <p:nvSpPr>
          <p:cNvPr id="3" name="Footer Placeholder 2">
            <a:extLst>
              <a:ext uri="{FF2B5EF4-FFF2-40B4-BE49-F238E27FC236}">
                <a16:creationId xmlns:a16="http://schemas.microsoft.com/office/drawing/2014/main" id="{A4022895-7833-4C04-A7A9-394AB4C20F80}"/>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BB06B24E-4633-4831-A121-D806AB3C942D}"/>
              </a:ext>
            </a:extLst>
          </p:cNvPr>
          <p:cNvSpPr>
            <a:spLocks noGrp="1"/>
          </p:cNvSpPr>
          <p:nvPr>
            <p:ph type="sldNum" sz="quarter" idx="11"/>
          </p:nvPr>
        </p:nvSpPr>
        <p:spPr/>
        <p:txBody>
          <a:bodyPr/>
          <a:lstStyle/>
          <a:p>
            <a:fld id="{6CACE926-AEF5-4BFE-8BD7-24414108CB7B}" type="slidenum">
              <a:rPr lang="en-US" altLang="en-US" smtClean="0"/>
              <a:pPr/>
              <a:t>76</a:t>
            </a:fld>
            <a:endParaRPr lang="en-US" altLang="en-US" dirty="0"/>
          </a:p>
        </p:txBody>
      </p:sp>
      <p:grpSp>
        <p:nvGrpSpPr>
          <p:cNvPr id="5" name="Group 4">
            <a:extLst>
              <a:ext uri="{FF2B5EF4-FFF2-40B4-BE49-F238E27FC236}">
                <a16:creationId xmlns:a16="http://schemas.microsoft.com/office/drawing/2014/main" id="{95C390B1-ECFF-492F-9FFF-1C471687720C}"/>
              </a:ext>
            </a:extLst>
          </p:cNvPr>
          <p:cNvGrpSpPr/>
          <p:nvPr/>
        </p:nvGrpSpPr>
        <p:grpSpPr>
          <a:xfrm>
            <a:off x="1714500" y="1034976"/>
            <a:ext cx="5610421" cy="3353543"/>
            <a:chOff x="1714500" y="1275607"/>
            <a:chExt cx="5610421" cy="3353543"/>
          </a:xfrm>
        </p:grpSpPr>
        <p:sp>
          <p:nvSpPr>
            <p:cNvPr id="6" name="TextBox 5">
              <a:extLst>
                <a:ext uri="{FF2B5EF4-FFF2-40B4-BE49-F238E27FC236}">
                  <a16:creationId xmlns:a16="http://schemas.microsoft.com/office/drawing/2014/main" id="{3471F357-CA93-48AA-B31C-E8C0B15529D9}"/>
                </a:ext>
              </a:extLst>
            </p:cNvPr>
            <p:cNvSpPr txBox="1"/>
            <p:nvPr/>
          </p:nvSpPr>
          <p:spPr>
            <a:xfrm>
              <a:off x="4972051" y="1275607"/>
              <a:ext cx="2025555" cy="3046988"/>
            </a:xfrm>
            <a:prstGeom prst="rect">
              <a:avLst/>
            </a:prstGeom>
            <a:noFill/>
          </p:spPr>
          <p:txBody>
            <a:bodyPr wrap="none" rtlCol="0">
              <a:spAutoFit/>
            </a:bodyPr>
            <a:lstStyle/>
            <a:p>
              <a:pPr>
                <a:tabLst>
                  <a:tab pos="134541" algn="l"/>
                  <a:tab pos="269081" algn="l"/>
                  <a:tab pos="403622" algn="l"/>
                  <a:tab pos="539354" algn="l"/>
                </a:tabLst>
              </a:pPr>
              <a:r>
                <a:rPr lang="en-US" sz="1200" dirty="0"/>
                <a:t>&lt;Bundle&gt;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a:t>
              </a:r>
              <a:r>
                <a:rPr lang="en-US" sz="1200" b="1" dirty="0" err="1"/>
                <a:t>MessageHeader</a:t>
              </a:r>
              <a:r>
                <a:rPr lang="en-US" sz="1200" dirty="0"/>
                <a:t>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 </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&lt;Observation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&lt;Device /&gt;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1200" dirty="0"/>
                <a:t>			&lt;Patient/&gt;</a:t>
              </a:r>
            </a:p>
            <a:p>
              <a:pPr>
                <a:tabLst>
                  <a:tab pos="134541" algn="l"/>
                  <a:tab pos="269081" algn="l"/>
                  <a:tab pos="403622" algn="l"/>
                  <a:tab pos="539354" algn="l"/>
                </a:tabLst>
              </a:pPr>
              <a:r>
                <a:rPr lang="en-US" sz="750" dirty="0"/>
                <a:t>		&lt;/resource&gt;</a:t>
              </a:r>
            </a:p>
            <a:p>
              <a:pPr>
                <a:tabLst>
                  <a:tab pos="134541" algn="l"/>
                  <a:tab pos="269081" algn="l"/>
                  <a:tab pos="403622" algn="l"/>
                  <a:tab pos="539354" algn="l"/>
                </a:tabLst>
              </a:pPr>
              <a:r>
                <a:rPr lang="en-US" sz="750" dirty="0"/>
                <a:t>	&lt;/entry&gt;</a:t>
              </a:r>
            </a:p>
            <a:p>
              <a:pPr>
                <a:tabLst>
                  <a:tab pos="134541" algn="l"/>
                  <a:tab pos="269081" algn="l"/>
                  <a:tab pos="403622" algn="l"/>
                  <a:tab pos="539354" algn="l"/>
                </a:tabLst>
              </a:pPr>
              <a:r>
                <a:rPr lang="en-US" sz="1200" dirty="0"/>
                <a:t>&lt;/Bundle&gt;</a:t>
              </a:r>
            </a:p>
          </p:txBody>
        </p:sp>
        <p:sp>
          <p:nvSpPr>
            <p:cNvPr id="7" name="AutoShape 7">
              <a:extLst>
                <a:ext uri="{FF2B5EF4-FFF2-40B4-BE49-F238E27FC236}">
                  <a16:creationId xmlns:a16="http://schemas.microsoft.com/office/drawing/2014/main" id="{7D21F63E-82D0-4E47-A191-19DAE63AB43B}"/>
                </a:ext>
              </a:extLst>
            </p:cNvPr>
            <p:cNvSpPr>
              <a:spLocks/>
            </p:cNvSpPr>
            <p:nvPr/>
          </p:nvSpPr>
          <p:spPr bwMode="auto">
            <a:xfrm>
              <a:off x="2208355" y="2394347"/>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8" name="TextBox 7">
              <a:extLst>
                <a:ext uri="{FF2B5EF4-FFF2-40B4-BE49-F238E27FC236}">
                  <a16:creationId xmlns:a16="http://schemas.microsoft.com/office/drawing/2014/main" id="{C3591150-71D4-418B-8052-2760BD77C678}"/>
                </a:ext>
              </a:extLst>
            </p:cNvPr>
            <p:cNvSpPr txBox="1"/>
            <p:nvPr/>
          </p:nvSpPr>
          <p:spPr>
            <a:xfrm>
              <a:off x="1714500" y="1371600"/>
              <a:ext cx="2114550" cy="882425"/>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err="1">
                  <a:effectLst/>
                </a:rPr>
                <a:t>MessageHeader</a:t>
              </a:r>
              <a:r>
                <a:rPr lang="en-US" sz="1350" dirty="0">
                  <a:effectLst/>
                </a:rPr>
                <a:t> Resource</a:t>
              </a:r>
            </a:p>
          </p:txBody>
        </p:sp>
        <p:sp>
          <p:nvSpPr>
            <p:cNvPr id="9" name="TextBox 8">
              <a:extLst>
                <a:ext uri="{FF2B5EF4-FFF2-40B4-BE49-F238E27FC236}">
                  <a16:creationId xmlns:a16="http://schemas.microsoft.com/office/drawing/2014/main" id="{17CA57CD-BD51-42DF-8ADD-360A6EFF9A53}"/>
                </a:ext>
              </a:extLst>
            </p:cNvPr>
            <p:cNvSpPr txBox="1"/>
            <p:nvPr/>
          </p:nvSpPr>
          <p:spPr>
            <a:xfrm>
              <a:off x="1943100" y="1600201"/>
              <a:ext cx="685800"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source</a:t>
              </a:r>
            </a:p>
          </p:txBody>
        </p:sp>
        <p:sp>
          <p:nvSpPr>
            <p:cNvPr id="10" name="TextBox 9">
              <a:extLst>
                <a:ext uri="{FF2B5EF4-FFF2-40B4-BE49-F238E27FC236}">
                  <a16:creationId xmlns:a16="http://schemas.microsoft.com/office/drawing/2014/main" id="{7B900509-3A69-4E37-9F92-926A0565B78A}"/>
                </a:ext>
              </a:extLst>
            </p:cNvPr>
            <p:cNvSpPr txBox="1"/>
            <p:nvPr/>
          </p:nvSpPr>
          <p:spPr>
            <a:xfrm>
              <a:off x="2800351" y="1600201"/>
              <a:ext cx="832757"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destination</a:t>
              </a:r>
            </a:p>
          </p:txBody>
        </p:sp>
        <p:sp>
          <p:nvSpPr>
            <p:cNvPr id="11" name="AutoShape 7">
              <a:extLst>
                <a:ext uri="{FF2B5EF4-FFF2-40B4-BE49-F238E27FC236}">
                  <a16:creationId xmlns:a16="http://schemas.microsoft.com/office/drawing/2014/main" id="{41D67284-E871-45D0-8507-23465CEDC1CE}"/>
                </a:ext>
              </a:extLst>
            </p:cNvPr>
            <p:cNvSpPr>
              <a:spLocks/>
            </p:cNvSpPr>
            <p:nvPr/>
          </p:nvSpPr>
          <p:spPr bwMode="auto">
            <a:xfrm>
              <a:off x="2627709" y="305633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Device Resource</a:t>
              </a:r>
            </a:p>
          </p:txBody>
        </p:sp>
        <p:sp>
          <p:nvSpPr>
            <p:cNvPr id="12" name="AutoShape 7">
              <a:extLst>
                <a:ext uri="{FF2B5EF4-FFF2-40B4-BE49-F238E27FC236}">
                  <a16:creationId xmlns:a16="http://schemas.microsoft.com/office/drawing/2014/main" id="{9BABD332-5DD8-4D67-B784-C7AFB270D731}"/>
                </a:ext>
              </a:extLst>
            </p:cNvPr>
            <p:cNvSpPr>
              <a:spLocks/>
            </p:cNvSpPr>
            <p:nvPr/>
          </p:nvSpPr>
          <p:spPr bwMode="auto">
            <a:xfrm>
              <a:off x="2227659" y="4142184"/>
              <a:ext cx="1944291" cy="486966"/>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13" name="Freeform 38">
              <a:extLst>
                <a:ext uri="{FF2B5EF4-FFF2-40B4-BE49-F238E27FC236}">
                  <a16:creationId xmlns:a16="http://schemas.microsoft.com/office/drawing/2014/main" id="{20BE50C2-7AA8-4E02-8172-62AFA3AC16A1}"/>
                </a:ext>
              </a:extLst>
            </p:cNvPr>
            <p:cNvSpPr/>
            <p:nvPr/>
          </p:nvSpPr>
          <p:spPr bwMode="auto">
            <a:xfrm rot="1614527">
              <a:off x="6577675" y="1956029"/>
              <a:ext cx="279644"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4" name="Freeform 39">
              <a:extLst>
                <a:ext uri="{FF2B5EF4-FFF2-40B4-BE49-F238E27FC236}">
                  <a16:creationId xmlns:a16="http://schemas.microsoft.com/office/drawing/2014/main" id="{204EA12F-BD03-4E2E-850D-64DBE0177244}"/>
                </a:ext>
              </a:extLst>
            </p:cNvPr>
            <p:cNvSpPr/>
            <p:nvPr/>
          </p:nvSpPr>
          <p:spPr bwMode="auto">
            <a:xfrm rot="1067259">
              <a:off x="6555904" y="1956386"/>
              <a:ext cx="769017" cy="1884085"/>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sp>
          <p:nvSpPr>
            <p:cNvPr id="15" name="TextBox 14">
              <a:extLst>
                <a:ext uri="{FF2B5EF4-FFF2-40B4-BE49-F238E27FC236}">
                  <a16:creationId xmlns:a16="http://schemas.microsoft.com/office/drawing/2014/main" id="{6D80A9E8-D723-4467-B3EF-E83CE54908ED}"/>
                </a:ext>
              </a:extLst>
            </p:cNvPr>
            <p:cNvSpPr txBox="1"/>
            <p:nvPr/>
          </p:nvSpPr>
          <p:spPr>
            <a:xfrm>
              <a:off x="2457450" y="1928766"/>
              <a:ext cx="685800" cy="28375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27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350" dirty="0"/>
                <a:t>event</a:t>
              </a:r>
            </a:p>
          </p:txBody>
        </p:sp>
        <p:cxnSp>
          <p:nvCxnSpPr>
            <p:cNvPr id="16" name="Straight Arrow Connector 15">
              <a:extLst>
                <a:ext uri="{FF2B5EF4-FFF2-40B4-BE49-F238E27FC236}">
                  <a16:creationId xmlns:a16="http://schemas.microsoft.com/office/drawing/2014/main" id="{A5432189-6F07-402D-A63C-EA02462F2927}"/>
                </a:ext>
              </a:extLst>
            </p:cNvPr>
            <p:cNvCxnSpPr/>
            <p:nvPr/>
          </p:nvCxnSpPr>
          <p:spPr bwMode="auto">
            <a:xfrm>
              <a:off x="3429000" y="2118633"/>
              <a:ext cx="0" cy="369007"/>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7" name="Straight Arrow Connector 16">
              <a:extLst>
                <a:ext uri="{FF2B5EF4-FFF2-40B4-BE49-F238E27FC236}">
                  <a16:creationId xmlns:a16="http://schemas.microsoft.com/office/drawing/2014/main" id="{3DBB01D5-58E1-4DF9-AA6A-52EE56A5EFDC}"/>
                </a:ext>
              </a:extLst>
            </p:cNvPr>
            <p:cNvCxnSpPr/>
            <p:nvPr/>
          </p:nvCxnSpPr>
          <p:spPr bwMode="auto">
            <a:xfrm>
              <a:off x="3543300" y="2774244"/>
              <a:ext cx="0" cy="369007"/>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a:extLst>
                <a:ext uri="{FF2B5EF4-FFF2-40B4-BE49-F238E27FC236}">
                  <a16:creationId xmlns:a16="http://schemas.microsoft.com/office/drawing/2014/main" id="{DF299C15-16E0-49BA-8701-897DDAE69FFC}"/>
                </a:ext>
              </a:extLst>
            </p:cNvPr>
            <p:cNvCxnSpPr/>
            <p:nvPr/>
          </p:nvCxnSpPr>
          <p:spPr bwMode="auto">
            <a:xfrm>
              <a:off x="2343150" y="2857501"/>
              <a:ext cx="0" cy="138868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19" name="Freeform 19">
              <a:extLst>
                <a:ext uri="{FF2B5EF4-FFF2-40B4-BE49-F238E27FC236}">
                  <a16:creationId xmlns:a16="http://schemas.microsoft.com/office/drawing/2014/main" id="{92337F7D-F046-41A4-AC8C-0AC9B58C1862}"/>
                </a:ext>
              </a:extLst>
            </p:cNvPr>
            <p:cNvSpPr/>
            <p:nvPr/>
          </p:nvSpPr>
          <p:spPr bwMode="auto">
            <a:xfrm rot="1614527">
              <a:off x="6231351" y="2583318"/>
              <a:ext cx="342900" cy="595993"/>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68580" tIns="34290" rIns="68580" bIns="34290" numCol="1" rtlCol="0" anchor="t" anchorCtr="0" compatLnSpc="1">
              <a:prstTxWarp prst="textNoShape">
                <a:avLst/>
              </a:prstTxWarp>
            </a:bodyPr>
            <a:lstStyle/>
            <a:p>
              <a:endParaRPr lang="en-US">
                <a:latin typeface="Arial" charset="0"/>
              </a:endParaRPr>
            </a:p>
          </p:txBody>
        </p:sp>
      </p:grpSp>
    </p:spTree>
    <p:extLst>
      <p:ext uri="{BB962C8B-B14F-4D97-AF65-F5344CB8AC3E}">
        <p14:creationId xmlns:p14="http://schemas.microsoft.com/office/powerpoint/2010/main" val="988340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type="body" sz="quarter" idx="13"/>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77</a:t>
            </a:fld>
            <a:endParaRPr lang="en-CA"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type="body" sz="quarter" idx="13"/>
          </p:nvPr>
        </p:nvSpPr>
        <p:spPr/>
        <p:txBody>
          <a:bodyPr/>
          <a:lstStyle/>
          <a:p>
            <a:r>
              <a:rPr lang="en-US" sz="1800" dirty="0"/>
              <a:t>Contain metadata about resources</a:t>
            </a:r>
          </a:p>
          <a:p>
            <a:pPr lvl="1"/>
            <a:r>
              <a:rPr lang="en-US" sz="1500" dirty="0"/>
              <a:t>Beyond ID, version &amp; date</a:t>
            </a:r>
          </a:p>
          <a:p>
            <a:r>
              <a:rPr lang="en-US" sz="1800" dirty="0"/>
              <a:t>Used for different purposes:</a:t>
            </a:r>
          </a:p>
          <a:p>
            <a:pPr lvl="1"/>
            <a:r>
              <a:rPr lang="en-US" sz="1500" dirty="0"/>
              <a:t>Compliance to Profile </a:t>
            </a:r>
          </a:p>
          <a:p>
            <a:pPr lvl="1"/>
            <a:r>
              <a:rPr lang="en-US" sz="1500" dirty="0"/>
              <a:t>Security – e.g. sensitivity of resource</a:t>
            </a:r>
          </a:p>
          <a:p>
            <a:pPr lvl="1"/>
            <a:r>
              <a:rPr lang="en-US" sz="1500" dirty="0"/>
              <a:t>User defined</a:t>
            </a:r>
          </a:p>
          <a:p>
            <a:r>
              <a:rPr lang="en-US" sz="1800" dirty="0"/>
              <a:t>Transported in different ways:</a:t>
            </a:r>
          </a:p>
          <a:p>
            <a:pPr lvl="1"/>
            <a:r>
              <a:rPr lang="en-US" sz="1500" dirty="0"/>
              <a:t>REST – as an HTTP header</a:t>
            </a:r>
          </a:p>
          <a:p>
            <a:pPr lvl="1"/>
            <a:r>
              <a:rPr lang="en-US" sz="15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11"/>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type="body" sz="quarter" idx="13"/>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type="body" sz="quarter" idx="13"/>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type="body" sz="quarter" idx="13"/>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type="body" sz="quarter" idx="13"/>
          </p:nvPr>
        </p:nvSpPr>
        <p:spPr/>
        <p:txBody>
          <a:bodyPr/>
          <a:lstStyle/>
          <a:p>
            <a:r>
              <a:rPr lang="en-AU" sz="2100" dirty="0"/>
              <a:t>Example: </a:t>
            </a:r>
          </a:p>
          <a:p>
            <a:pPr lvl="1"/>
            <a:r>
              <a:rPr lang="en-AU" sz="1800" dirty="0"/>
              <a:t>A device that monitors a patient %0</a:t>
            </a:r>
            <a:r>
              <a:rPr lang="en-AU" sz="1800" baseline="-25000" dirty="0"/>
              <a:t>2</a:t>
            </a:r>
            <a:r>
              <a:rPr lang="en-AU" sz="1800" dirty="0"/>
              <a:t> Sat</a:t>
            </a:r>
          </a:p>
          <a:p>
            <a:pPr lvl="1"/>
            <a:r>
              <a:rPr lang="en-AU" sz="1800" dirty="0"/>
              <a:t>Raises an alarm on EHR if it’s too low</a:t>
            </a:r>
          </a:p>
          <a:p>
            <a:pPr lvl="1"/>
            <a:r>
              <a:rPr lang="en-AU" sz="1800" dirty="0"/>
              <a:t>EHR can turn the alarm off</a:t>
            </a:r>
          </a:p>
          <a:p>
            <a:r>
              <a:rPr lang="en-AU" sz="2100" dirty="0"/>
              <a:t>RPC:</a:t>
            </a:r>
          </a:p>
          <a:p>
            <a:pPr lvl="1"/>
            <a:r>
              <a:rPr lang="en-AU" sz="1800" dirty="0"/>
              <a:t>POST </a:t>
            </a:r>
            <a:r>
              <a:rPr lang="en-AU" sz="1800" dirty="0">
                <a:hlinkClick r:id="rId2"/>
              </a:rPr>
              <a:t>http://acme.org/devices/turnOffAlarm</a:t>
            </a:r>
            <a:endParaRPr lang="en-AU" sz="1800" dirty="0"/>
          </a:p>
          <a:p>
            <a:pPr lvl="1"/>
            <a:r>
              <a:rPr lang="en-AU" sz="1800" dirty="0"/>
              <a:t>Parameters: device id, alarm id</a:t>
            </a:r>
          </a:p>
          <a:p>
            <a:r>
              <a:rPr lang="en-AU" sz="2100" dirty="0"/>
              <a:t>REST (not FHIR):</a:t>
            </a:r>
          </a:p>
          <a:p>
            <a:pPr lvl="1"/>
            <a:r>
              <a:rPr lang="en-AU" sz="1800" dirty="0"/>
              <a:t>POST </a:t>
            </a:r>
            <a:r>
              <a:rPr lang="en-AU" sz="1800" dirty="0">
                <a:hlinkClick r:id="rId3" invalidUrl="http://acme.org/devices/[deviceid]/[alarmid"/>
              </a:rPr>
              <a:t>http://acme.org/devices/[deviceid]/[alarmid</a:t>
            </a:r>
            <a:r>
              <a:rPr lang="en-AU" sz="1800" dirty="0"/>
              <a:t>]</a:t>
            </a:r>
          </a:p>
          <a:p>
            <a:pPr lvl="1"/>
            <a:r>
              <a:rPr lang="en-AU" sz="18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11"/>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11"/>
          </p:nvPr>
        </p:nvSpPr>
        <p:spPr/>
        <p:txBody>
          <a:bodyPr/>
          <a:lstStyle/>
          <a:p>
            <a:fld id="{5CC3E5C4-3E2B-40F1-9F2B-C46CEB0C88DF}" type="slidenum">
              <a:rPr lang="en-CA" smtClean="0"/>
              <a:pPr/>
              <a:t>82</a:t>
            </a:fld>
            <a:endParaRPr lang="en-CA" dirty="0"/>
          </a:p>
        </p:txBody>
      </p:sp>
      <p:pic>
        <p:nvPicPr>
          <p:cNvPr id="4" name="Snagit_PPT1CEB" descr="PPT1CEB.png"/>
          <p:cNvPicPr>
            <a:picLocks noChangeAspect="1"/>
          </p:cNvPicPr>
          <p:nvPr/>
        </p:nvPicPr>
        <p:blipFill>
          <a:blip r:embed="rId3" cstate="print"/>
          <a:stretch>
            <a:fillRect/>
          </a:stretch>
        </p:blipFill>
        <p:spPr>
          <a:xfrm>
            <a:off x="1547665" y="938209"/>
            <a:ext cx="5175561" cy="3880436"/>
          </a:xfrm>
          <a:prstGeom prst="rect">
            <a:avLst/>
          </a:prstGeom>
        </p:spPr>
      </p:pic>
    </p:spTree>
    <p:extLst>
      <p:ext uri="{BB962C8B-B14F-4D97-AF65-F5344CB8AC3E}">
        <p14:creationId xmlns:p14="http://schemas.microsoft.com/office/powerpoint/2010/main" val="280932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type="body" sz="quarter" idx="13"/>
          </p:nvPr>
        </p:nvSpPr>
        <p:spPr/>
        <p:txBody>
          <a:bodyPr/>
          <a:lstStyle/>
          <a:p>
            <a:r>
              <a:rPr lang="en-US" sz="2100" dirty="0"/>
              <a:t>Many different contexts in healthcare, but a single set of Resources</a:t>
            </a:r>
          </a:p>
          <a:p>
            <a:r>
              <a:rPr lang="en-US" sz="2100" dirty="0"/>
              <a:t>Need to be able to describe restrictions based on use and context</a:t>
            </a:r>
          </a:p>
          <a:p>
            <a:r>
              <a:rPr lang="en-US" sz="2100" dirty="0"/>
              <a:t>Allow for these usage statements to be:</a:t>
            </a:r>
          </a:p>
          <a:p>
            <a:pPr lvl="1"/>
            <a:r>
              <a:rPr lang="en-US" sz="1500" dirty="0"/>
              <a:t>Authored in a structured manner</a:t>
            </a:r>
          </a:p>
          <a:p>
            <a:pPr lvl="1"/>
            <a:r>
              <a:rPr lang="en-US" sz="1500" dirty="0"/>
              <a:t>Published in a repository</a:t>
            </a:r>
          </a:p>
          <a:p>
            <a:pPr lvl="1"/>
            <a:r>
              <a:rPr lang="en-US" sz="1500" dirty="0"/>
              <a:t>Used as the basis for validation, code, report and UI generation.</a:t>
            </a:r>
          </a:p>
          <a:p>
            <a:r>
              <a:rPr lang="en-AU" sz="2100" dirty="0"/>
              <a:t>Profiling is going to be very important!</a:t>
            </a:r>
            <a:endParaRPr lang="en-AU" sz="1800" dirty="0"/>
          </a:p>
          <a:p>
            <a:endParaRPr lang="en-US" sz="21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type="body" sz="quarter" idx="13"/>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11"/>
          </p:nvPr>
        </p:nvSpPr>
        <p:spPr/>
        <p:txBody>
          <a:bodyPr/>
          <a:lstStyle/>
          <a:p>
            <a:fld id="{5CC3E5C4-3E2B-40F1-9F2B-C46CEB0C88DF}" type="slidenum">
              <a:rPr lang="en-CA" smtClean="0"/>
              <a:pPr/>
              <a:t>85</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8750" y="1257301"/>
            <a:ext cx="3328988" cy="34504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34506" y="1538786"/>
            <a:ext cx="3625926" cy="3108543"/>
          </a:xfrm>
          <a:prstGeom prst="rect">
            <a:avLst/>
          </a:prstGeom>
          <a:noFill/>
        </p:spPr>
        <p:txBody>
          <a:bodyPr wrap="square" rtlCol="0">
            <a:spAutoFit/>
          </a:bodyPr>
          <a:lstStyle/>
          <a:p>
            <a:r>
              <a:rPr lang="en-US" sz="1400" dirty="0"/>
              <a:t>Require that the identifier uses the NHI – and is required</a:t>
            </a:r>
          </a:p>
          <a:p>
            <a:endParaRPr lang="en-US" sz="1400" dirty="0"/>
          </a:p>
          <a:p>
            <a:r>
              <a:rPr lang="en-US" sz="1400" dirty="0"/>
              <a:t>Limit names to just 1 (instead of 0..*)</a:t>
            </a:r>
          </a:p>
          <a:p>
            <a:endParaRPr lang="en-US" sz="1400" dirty="0"/>
          </a:p>
          <a:p>
            <a:endParaRPr lang="en-US" sz="1400" dirty="0"/>
          </a:p>
          <a:p>
            <a:r>
              <a:rPr lang="en-US" sz="1400" dirty="0"/>
              <a:t>Limit maritalStatus to another set of codes that extends the one from HL7 international</a:t>
            </a:r>
          </a:p>
          <a:p>
            <a:endParaRPr lang="en-US" sz="1400" dirty="0"/>
          </a:p>
          <a:p>
            <a:r>
              <a:rPr lang="en-US" sz="1400" dirty="0"/>
              <a:t>Add an extension to support “iwi” (NZ example)</a:t>
            </a:r>
          </a:p>
          <a:p>
            <a:endParaRPr lang="en-US" sz="1400" dirty="0"/>
          </a:p>
          <a:p>
            <a:r>
              <a:rPr lang="en-US" sz="1400" dirty="0"/>
              <a:t>Constrain out animal element (card. =&gt; 0..0)</a:t>
            </a:r>
          </a:p>
        </p:txBody>
      </p:sp>
      <p:cxnSp>
        <p:nvCxnSpPr>
          <p:cNvPr id="7" name="Straight Arrow Connector 6"/>
          <p:cNvCxnSpPr/>
          <p:nvPr/>
        </p:nvCxnSpPr>
        <p:spPr bwMode="auto">
          <a:xfrm flipH="1">
            <a:off x="3093245" y="1714500"/>
            <a:ext cx="1741262" cy="114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914650" y="2057400"/>
            <a:ext cx="1912713" cy="285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400550" y="2914650"/>
            <a:ext cx="426813"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4FB9E933-B173-4902-8101-9C0D7EACC884}"/>
              </a:ext>
            </a:extLst>
          </p:cNvPr>
          <p:cNvSpPr txBox="1"/>
          <p:nvPr/>
        </p:nvSpPr>
        <p:spPr>
          <a:xfrm>
            <a:off x="4834505" y="1241015"/>
            <a:ext cx="3673295"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type="body" sz="quarter" idx="13"/>
          </p:nvPr>
        </p:nvSpPr>
        <p:spPr/>
        <p:txBody>
          <a:bodyPr/>
          <a:lstStyle/>
          <a:p>
            <a:r>
              <a:rPr lang="en-AU" sz="1800" dirty="0"/>
              <a:t>FHIR has a standard framework for extensions</a:t>
            </a:r>
          </a:p>
          <a:p>
            <a:pPr lvl="1"/>
            <a:r>
              <a:rPr lang="en-AU" sz="1500" dirty="0"/>
              <a:t>Built into the “wire format”</a:t>
            </a:r>
          </a:p>
          <a:p>
            <a:r>
              <a:rPr lang="en-AU" sz="1800" dirty="0"/>
              <a:t>Every FHIR element can be extended</a:t>
            </a:r>
          </a:p>
          <a:p>
            <a:pPr lvl="1"/>
            <a:r>
              <a:rPr lang="en-AU" sz="1500" dirty="0"/>
              <a:t>Including datatypes</a:t>
            </a:r>
          </a:p>
          <a:p>
            <a:r>
              <a:rPr lang="en-AU" sz="1800" dirty="0"/>
              <a:t>Every extension has:</a:t>
            </a:r>
          </a:p>
          <a:p>
            <a:pPr lvl="1"/>
            <a:r>
              <a:rPr lang="en-AU" sz="1500" dirty="0"/>
              <a:t>url – reference to a computable definition</a:t>
            </a:r>
          </a:p>
          <a:p>
            <a:pPr lvl="1"/>
            <a:r>
              <a:rPr lang="en-AU" sz="1500" dirty="0"/>
              <a:t>value – the actual data (typed from a set of known types)</a:t>
            </a:r>
          </a:p>
          <a:p>
            <a:r>
              <a:rPr lang="en-AU" sz="1800" dirty="0"/>
              <a:t>Every system can read, write, store and exchange all legal extensions – because they are all in one format</a:t>
            </a:r>
          </a:p>
          <a:p>
            <a:r>
              <a:rPr lang="en-AU" sz="18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11"/>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87</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64" y="1097590"/>
            <a:ext cx="6325583" cy="3580845"/>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1817694" y="3705876"/>
            <a:ext cx="1080120" cy="54006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Tree>
    <p:extLst>
      <p:ext uri="{BB962C8B-B14F-4D97-AF65-F5344CB8AC3E}">
        <p14:creationId xmlns:p14="http://schemas.microsoft.com/office/powerpoint/2010/main" val="22242687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B572-14E6-4BF6-B4F2-AFDCA1ED0AC0}"/>
              </a:ext>
            </a:extLst>
          </p:cNvPr>
          <p:cNvSpPr>
            <a:spLocks noGrp="1"/>
          </p:cNvSpPr>
          <p:nvPr>
            <p:ph type="title"/>
          </p:nvPr>
        </p:nvSpPr>
        <p:spPr/>
        <p:txBody>
          <a:bodyPr/>
          <a:lstStyle/>
          <a:p>
            <a:endParaRPr lang="en-CA"/>
          </a:p>
        </p:txBody>
      </p:sp>
      <p:sp>
        <p:nvSpPr>
          <p:cNvPr id="3" name="Footer Placeholder 2">
            <a:extLst>
              <a:ext uri="{FF2B5EF4-FFF2-40B4-BE49-F238E27FC236}">
                <a16:creationId xmlns:a16="http://schemas.microsoft.com/office/drawing/2014/main" id="{8038E899-6A20-4D90-BE7A-104DB3F0BD5F}"/>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AEF54A63-768B-4787-BBBB-8A209570D9A0}"/>
              </a:ext>
            </a:extLst>
          </p:cNvPr>
          <p:cNvSpPr>
            <a:spLocks noGrp="1"/>
          </p:cNvSpPr>
          <p:nvPr>
            <p:ph type="sldNum" sz="quarter" idx="11"/>
          </p:nvPr>
        </p:nvSpPr>
        <p:spPr/>
        <p:txBody>
          <a:bodyPr/>
          <a:lstStyle/>
          <a:p>
            <a:fld id="{6CACE926-AEF5-4BFE-8BD7-24414108CB7B}" type="slidenum">
              <a:rPr lang="en-US" altLang="en-US" smtClean="0"/>
              <a:pPr/>
              <a:t>89</a:t>
            </a:fld>
            <a:endParaRPr lang="en-US" altLang="en-US" dirty="0"/>
          </a:p>
        </p:txBody>
      </p:sp>
    </p:spTree>
    <p:extLst>
      <p:ext uri="{BB962C8B-B14F-4D97-AF65-F5344CB8AC3E}">
        <p14:creationId xmlns:p14="http://schemas.microsoft.com/office/powerpoint/2010/main" val="168579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type="body" sz="quarter" idx="13"/>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type="body" sz="quarter" idx="13"/>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type="body" sz="quarter" idx="13"/>
          </p:nvPr>
        </p:nvSpPr>
        <p:spPr/>
        <p:txBody>
          <a:bodyPr/>
          <a:lstStyle/>
          <a:p>
            <a:r>
              <a:rPr lang="en-US" sz="2100" dirty="0"/>
              <a:t>Yes, FHIR has the </a:t>
            </a:r>
            <a:r>
              <a:rPr lang="en-US" sz="2100" b="1" dirty="0"/>
              <a:t>potential</a:t>
            </a:r>
            <a:r>
              <a:rPr lang="en-US" sz="2100" dirty="0"/>
              <a:t> to supplant HL7 v3, CDA and even v2</a:t>
            </a:r>
          </a:p>
          <a:p>
            <a:r>
              <a:rPr lang="en-US" sz="2100" b="1" dirty="0"/>
              <a:t>However</a:t>
            </a:r>
          </a:p>
          <a:p>
            <a:pPr lvl="1"/>
            <a:r>
              <a:rPr lang="en-US" sz="1800" dirty="0"/>
              <a:t>It’s probably not going to do so right away</a:t>
            </a:r>
          </a:p>
          <a:p>
            <a:pPr marL="428625" indent="-385763"/>
            <a:endParaRPr lang="en-US" sz="2175" dirty="0"/>
          </a:p>
          <a:p>
            <a:pPr marL="428625" indent="-385763"/>
            <a:r>
              <a:rPr lang="en-US" sz="2175" dirty="0"/>
              <a:t>HL7 will support existing product lines so</a:t>
            </a:r>
            <a:br>
              <a:rPr lang="en-US" sz="2175" dirty="0"/>
            </a:br>
            <a:r>
              <a:rPr lang="en-US" sz="2175" dirty="0"/>
              <a:t>long as the market needs them</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95</a:t>
            </a:fld>
            <a:endParaRPr lang="en-CA" dirty="0"/>
          </a:p>
        </p:txBody>
      </p:sp>
    </p:spTree>
    <p:extLst>
      <p:ext uri="{BB962C8B-B14F-4D97-AF65-F5344CB8AC3E}">
        <p14:creationId xmlns:p14="http://schemas.microsoft.com/office/powerpoint/2010/main" val="2172187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Tree>
    <p:extLst>
      <p:ext uri="{BB962C8B-B14F-4D97-AF65-F5344CB8AC3E}">
        <p14:creationId xmlns:p14="http://schemas.microsoft.com/office/powerpoint/2010/main" val="42800568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type="body" sz="quarter" idx="13"/>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97</a:t>
            </a:fld>
            <a:endParaRPr lang="en-CA" sz="750" dirty="0"/>
          </a:p>
        </p:txBody>
      </p:sp>
    </p:spTree>
    <p:extLst>
      <p:ext uri="{BB962C8B-B14F-4D97-AF65-F5344CB8AC3E}">
        <p14:creationId xmlns:p14="http://schemas.microsoft.com/office/powerpoint/2010/main" val="3134955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type="body" sz="quarter" idx="13"/>
          </p:nvPr>
        </p:nvSpPr>
        <p:spPr/>
        <p:txBody>
          <a:bodyPr/>
          <a:lstStyle/>
          <a:p>
            <a:r>
              <a:rPr lang="en-AU" dirty="0"/>
              <a:t>Use the servers to explore how it works</a:t>
            </a:r>
          </a:p>
          <a:p>
            <a:pPr lvl="1"/>
            <a:r>
              <a:rPr lang="en-AU" sz="18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179512" y="472817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98</a:t>
            </a:fld>
            <a:endParaRPr lang="en-CA" sz="750" dirty="0"/>
          </a:p>
        </p:txBody>
      </p:sp>
    </p:spTree>
    <p:extLst>
      <p:ext uri="{BB962C8B-B14F-4D97-AF65-F5344CB8AC3E}">
        <p14:creationId xmlns:p14="http://schemas.microsoft.com/office/powerpoint/2010/main" val="3779567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type="body" sz="quarter" idx="13"/>
          </p:nvPr>
        </p:nvSpPr>
        <p:spPr/>
        <p:txBody>
          <a:bodyPr/>
          <a:lstStyle/>
          <a:p>
            <a:r>
              <a:rPr lang="en-CA" sz="2400" dirty="0"/>
              <a:t>Access public server using</a:t>
            </a:r>
          </a:p>
          <a:p>
            <a:pPr lvl="1"/>
            <a:r>
              <a:rPr lang="en-CA" sz="2100" dirty="0"/>
              <a:t>Browser can be used for Read interactions</a:t>
            </a:r>
          </a:p>
          <a:p>
            <a:pPr lvl="2"/>
            <a:r>
              <a:rPr lang="en-CA" dirty="0"/>
              <a:t>Clickable demo at fhirtest.com</a:t>
            </a:r>
          </a:p>
          <a:p>
            <a:pPr lvl="1"/>
            <a:r>
              <a:rPr lang="en-CA" sz="2100" dirty="0"/>
              <a:t>Developer Tools to Create and Update </a:t>
            </a:r>
          </a:p>
          <a:p>
            <a:pPr lvl="2"/>
            <a:r>
              <a:rPr lang="en-CA" dirty="0"/>
              <a:t>Postman, Fiddler and other applications</a:t>
            </a:r>
          </a:p>
          <a:p>
            <a:pPr lvl="2"/>
            <a:r>
              <a:rPr lang="en-CA" dirty="0"/>
              <a:t>Curl – command line tool</a:t>
            </a:r>
          </a:p>
          <a:p>
            <a:pPr lvl="2"/>
            <a:r>
              <a:rPr lang="en-CA" dirty="0"/>
              <a:t>ClinFHIR, NotePad++ Plugin</a:t>
            </a:r>
          </a:p>
          <a:p>
            <a:pPr lvl="2"/>
            <a:r>
              <a:rPr lang="en-CA" dirty="0"/>
              <a:t>Also XML/JSON tools e.g. XMLSpy, Oxygen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047554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1748</TotalTime>
  <Words>8715</Words>
  <Application>Microsoft Office PowerPoint</Application>
  <PresentationFormat>On-screen Show (16:9)</PresentationFormat>
  <Paragraphs>1545</Paragraphs>
  <Slides>121</Slides>
  <Notes>83</Notes>
  <HiddenSlides>17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Arial</vt:lpstr>
      <vt:lpstr>Calibri</vt:lpstr>
      <vt:lpstr>Courier New</vt:lpstr>
      <vt:lpstr>Franklin Gothic Book</vt:lpstr>
      <vt:lpstr>Souce Sans Pro</vt:lpstr>
      <vt:lpstr>Symbol</vt:lpstr>
      <vt:lpstr>Times New Roman</vt:lpstr>
      <vt:lpstr>Wingdings</vt:lpstr>
      <vt:lpstr>Office Theme</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Web Technologies</vt:lpstr>
      <vt:lpstr>Human Readable</vt:lpstr>
      <vt:lpstr>Paradigm Agnostic</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ValueSet resource</vt:lpstr>
      <vt:lpstr>Bindings</vt:lpstr>
      <vt:lpstr>Binding Strength</vt:lpstr>
      <vt:lpstr>Terminology Server</vt:lpstr>
      <vt:lpstr>FHIR and REST</vt:lpstr>
      <vt:lpstr>REST: a URL based API</vt:lpstr>
      <vt:lpstr>REST: JSON</vt:lpstr>
      <vt:lpstr>REST: Search</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Messages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PowerPoint Presentation</vt:lpstr>
      <vt:lpstr>V2 and FHIR</vt:lpstr>
      <vt:lpstr>V3 and FHIR</vt:lpstr>
      <vt:lpstr>FHIR and CDA</vt:lpstr>
      <vt:lpstr>FHIR and Services</vt:lpstr>
      <vt:lpstr>So why use anything else?</vt:lpstr>
      <vt:lpstr>FHIR as a replacement</vt:lpstr>
      <vt:lpstr>Implementing FHIR</vt:lpstr>
      <vt:lpstr>Implementation Tools</vt:lpstr>
      <vt:lpstr>Test Servers</vt:lpstr>
      <vt:lpstr>Getting started</vt:lpstr>
      <vt:lpstr>Tools to Visualize FHIR resources </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FHIR &amp; Cost of Integration</vt:lpstr>
      <vt:lpstr>Future impact of FHIR</vt:lpstr>
      <vt:lpstr>What’s next?</vt:lpstr>
      <vt:lpstr>Development plans</vt:lpstr>
      <vt:lpstr>Next Steps for you</vt:lpstr>
      <vt:lpstr>Review Tutorial Objectives</vt:lpstr>
      <vt:lpstr>PowerPoint Presentation</vt:lpstr>
      <vt:lpstr>SMART on FHIR</vt:lpstr>
      <vt:lpstr>CDS Hooks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55</cp:revision>
  <dcterms:created xsi:type="dcterms:W3CDTF">2019-03-22T18:05:01Z</dcterms:created>
  <dcterms:modified xsi:type="dcterms:W3CDTF">2019-10-02T04:19:39Z</dcterms:modified>
</cp:coreProperties>
</file>